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" ContentType="image/t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7" d="100"/>
          <a:sy n="87" d="100"/>
        </p:scale>
        <p:origin x="-104" y="-5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>
</file>

<file path=ppt/media/image10.tif>
</file>

<file path=ppt/media/image11.png>
</file>

<file path=ppt/media/image12.tif>
</file>

<file path=ppt/media/image13.png>
</file>

<file path=ppt/media/image14.tif>
</file>

<file path=ppt/media/image15.png>
</file>

<file path=ppt/media/image16.png>
</file>

<file path=ppt/media/image17.png>
</file>

<file path=ppt/media/image18.png>
</file>

<file path=ppt/media/image2.tif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B932AF-72B1-E640-BAD2-4004D65D6A2E}" type="datetimeFigureOut">
              <a:rPr lang="en-US" smtClean="0"/>
              <a:t>4/27/15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FB908B-909B-A046-B28D-7875D61BD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7331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68" name="Shape 16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17999"/>
              </a:lnSpc>
            </a:lvl1pPr>
          </a:lstStyle>
          <a:p>
            <a:pPr lvl="0">
              <a:defRPr sz="1800"/>
            </a:pPr>
            <a:r>
              <a:rPr sz="2200" dirty="0"/>
              <a:t>alpha, we pretty much the same cluster, put two sampels in the right place. better than the original </a:t>
            </a:r>
            <a:r>
              <a:rPr sz="2200" dirty="0" smtClean="0"/>
              <a:t>paper</a:t>
            </a:r>
            <a:endParaRPr lang="en-US" sz="2200" dirty="0" smtClean="0"/>
          </a:p>
          <a:p>
            <a:r>
              <a:rPr lang="en-US" sz="2400" baseline="0" dirty="0" smtClean="0"/>
              <a:t>Using </a:t>
            </a:r>
            <a:r>
              <a:rPr lang="en-US" sz="2400" baseline="0" dirty="0" err="1" smtClean="0"/>
              <a:t>igs</a:t>
            </a:r>
            <a:r>
              <a:rPr lang="en-US" sz="2400" baseline="0" dirty="0" smtClean="0"/>
              <a:t> methods. Can get as good if not better cluster compared to . Two difference we think our </a:t>
            </a:r>
            <a:r>
              <a:rPr lang="en-US" sz="2400" baseline="0" dirty="0" err="1" smtClean="0"/>
              <a:t>clusteringmake</a:t>
            </a:r>
            <a:r>
              <a:rPr lang="en-US" sz="2400" baseline="0" dirty="0" smtClean="0"/>
              <a:t> </a:t>
            </a:r>
            <a:r>
              <a:rPr lang="en-US" sz="2400" baseline="0" dirty="0" err="1" smtClean="0"/>
              <a:t>smore</a:t>
            </a:r>
            <a:r>
              <a:rPr lang="en-US" sz="2400" baseline="0" dirty="0" smtClean="0"/>
              <a:t> sense. </a:t>
            </a:r>
            <a:endParaRPr lang="en-US" sz="2400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75" name="Shape 17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17999"/>
              </a:lnSpc>
            </a:lvl1pPr>
          </a:lstStyle>
          <a:p>
            <a:pPr lvl="0">
              <a:defRPr sz="1800"/>
            </a:pPr>
            <a:r>
              <a:rPr sz="2200" dirty="0"/>
              <a:t>alpha, this is new, abundant, look like more diverse tropical north temperate. </a:t>
            </a:r>
            <a:r>
              <a:rPr sz="2200" dirty="0" smtClean="0"/>
              <a:t>o </a:t>
            </a:r>
            <a:r>
              <a:rPr sz="2200" dirty="0"/>
              <a:t>data we can get this conclusion using the </a:t>
            </a:r>
            <a:r>
              <a:rPr sz="2200" dirty="0" smtClean="0"/>
              <a:t>method</a:t>
            </a:r>
            <a:endParaRPr lang="en-US" sz="2200" dirty="0" smtClean="0"/>
          </a:p>
          <a:p>
            <a:pPr lvl="0">
              <a:defRPr sz="1800"/>
            </a:pPr>
            <a:endParaRPr lang="en-US" sz="2200" dirty="0" smtClean="0"/>
          </a:p>
          <a:p>
            <a:pPr lvl="0">
              <a:defRPr sz="1800"/>
            </a:pPr>
            <a:endParaRPr sz="220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57AED-7D88-AF42-B850-CB19DFC3932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770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57AED-7D88-AF42-B850-CB19DFC3932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770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957AED-7D88-AF42-B850-CB19DFC3932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770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52" name="Shape 15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17999"/>
              </a:lnSpc>
            </a:lvl1pPr>
          </a:lstStyle>
          <a:p>
            <a:pPr lvl="0">
              <a:defRPr sz="1800"/>
            </a:pPr>
            <a:r>
              <a:rPr sz="2200"/>
              <a:t>to real data set, big , and error, used several methods, to impveo, 1. filter short reads, do error, use ophtimal sfa, all require khmer , diginor, i participate. all the effort paid off. here.   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FEA7E-65E9-C04C-94DB-910C86E23AA5}" type="datetimeFigureOut">
              <a:rPr lang="en-US" smtClean="0"/>
              <a:t>4/27/15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11E79-BD63-E641-930D-35E665135D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003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FEA7E-65E9-C04C-94DB-910C86E23AA5}" type="datetimeFigureOut">
              <a:rPr lang="en-US" smtClean="0"/>
              <a:t>4/27/15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11E79-BD63-E641-930D-35E665135D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599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FEA7E-65E9-C04C-94DB-910C86E23AA5}" type="datetimeFigureOut">
              <a:rPr lang="en-US" smtClean="0"/>
              <a:t>4/27/15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11E79-BD63-E641-930D-35E665135D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9728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600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294785154"/>
      </p:ext>
    </p:extLst>
  </p:cSld>
  <p:clrMapOvr>
    <a:masterClrMapping/>
  </p:clrMapOvr>
  <p:transition xmlns:p14="http://schemas.microsoft.com/office/powerpoint/2010/main"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481" y="273629"/>
            <a:ext cx="8226720" cy="114348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0"/>
          </p:nvPr>
        </p:nvSpPr>
        <p:spPr>
          <a:xfrm>
            <a:off x="456481" y="6247376"/>
            <a:ext cx="2128320" cy="470930"/>
          </a:xfrm>
        </p:spPr>
        <p:txBody>
          <a:bodyPr/>
          <a:lstStyle>
            <a:lvl1pPr>
              <a:defRPr/>
            </a:lvl1pPr>
          </a:lstStyle>
          <a:p>
            <a:fld id="{E44B38A3-6EE2-D54B-9631-6097BF6BDD79}" type="datetime1">
              <a:rPr lang="en-US" smtClean="0"/>
              <a:t>4/27/15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>
          <a:xfrm>
            <a:off x="3127680" y="6247376"/>
            <a:ext cx="2897280" cy="47093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>
          <a:xfrm>
            <a:off x="6556321" y="6247376"/>
            <a:ext cx="2128320" cy="470930"/>
          </a:xfrm>
        </p:spPr>
        <p:txBody>
          <a:bodyPr/>
          <a:lstStyle>
            <a:lvl1pPr>
              <a:defRPr/>
            </a:lvl1pPr>
          </a:lstStyle>
          <a:p>
            <a:fld id="{B1D79D5F-8A7B-0C46-9BF1-7C2FE2FA3D2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69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FEA7E-65E9-C04C-94DB-910C86E23AA5}" type="datetimeFigureOut">
              <a:rPr lang="en-US" smtClean="0"/>
              <a:t>4/27/15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11E79-BD63-E641-930D-35E665135D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972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FEA7E-65E9-C04C-94DB-910C86E23AA5}" type="datetimeFigureOut">
              <a:rPr lang="en-US" smtClean="0"/>
              <a:t>4/27/15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11E79-BD63-E641-930D-35E665135D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486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FEA7E-65E9-C04C-94DB-910C86E23AA5}" type="datetimeFigureOut">
              <a:rPr lang="en-US" smtClean="0"/>
              <a:t>4/27/15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11E79-BD63-E641-930D-35E665135D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680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FEA7E-65E9-C04C-94DB-910C86E23AA5}" type="datetimeFigureOut">
              <a:rPr lang="en-US" smtClean="0"/>
              <a:t>4/27/15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11E79-BD63-E641-930D-35E665135D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085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FEA7E-65E9-C04C-94DB-910C86E23AA5}" type="datetimeFigureOut">
              <a:rPr lang="en-US" smtClean="0"/>
              <a:t>4/27/15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11E79-BD63-E641-930D-35E665135D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26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FEA7E-65E9-C04C-94DB-910C86E23AA5}" type="datetimeFigureOut">
              <a:rPr lang="en-US" smtClean="0"/>
              <a:t>4/27/15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11E79-BD63-E641-930D-35E665135D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063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FEA7E-65E9-C04C-94DB-910C86E23AA5}" type="datetimeFigureOut">
              <a:rPr lang="en-US" smtClean="0"/>
              <a:t>4/27/15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11E79-BD63-E641-930D-35E665135D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337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FEA7E-65E9-C04C-94DB-910C86E23AA5}" type="datetimeFigureOut">
              <a:rPr lang="en-US" smtClean="0"/>
              <a:t>4/27/15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11E79-BD63-E641-930D-35E665135D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186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6FEA7E-65E9-C04C-94DB-910C86E23AA5}" type="datetimeFigureOut">
              <a:rPr lang="en-US" smtClean="0"/>
              <a:t>4/27/15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211E79-BD63-E641-930D-35E665135D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358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tif"/><Relationship Id="rId5" Type="http://schemas.openxmlformats.org/officeDocument/2006/relationships/image" Target="../media/image11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12.tif"/><Relationship Id="rId5" Type="http://schemas.openxmlformats.org/officeDocument/2006/relationships/image" Target="../media/image13.pn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image" Target="../media/image12.tif"/><Relationship Id="rId5" Type="http://schemas.openxmlformats.org/officeDocument/2006/relationships/image" Target="../media/image13.png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image" Target="../media/image12.tif"/><Relationship Id="rId5" Type="http://schemas.openxmlformats.org/officeDocument/2006/relationships/image" Target="../media/image13.png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9.tif"/>
          <p:cNvPicPr/>
          <p:nvPr/>
        </p:nvPicPr>
        <p:blipFill>
          <a:blip r:embed="rId2">
            <a:extLst/>
          </a:blip>
          <a:srcRect l="8388" t="4818" r="10243" b="60762"/>
          <a:stretch>
            <a:fillRect/>
          </a:stretch>
        </p:blipFill>
        <p:spPr>
          <a:xfrm>
            <a:off x="2227311" y="1651111"/>
            <a:ext cx="6495149" cy="277001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127184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4-24 at 12.27.5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6292"/>
            <a:ext cx="9144000" cy="2725615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235165" y="1408391"/>
            <a:ext cx="8685427" cy="42504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solidFill>
                  <a:srgbClr val="FFFFFF"/>
                </a:solidFill>
              </a:rPr>
              <a:t>Digital normalization dramatically scales de novo assembly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E7218-4B15-ED49-B517-CE12D415F1A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01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96621" y="1626442"/>
            <a:ext cx="5443091" cy="1077218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r>
              <a:rPr lang="en-US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for read in data:</a:t>
            </a:r>
          </a:p>
          <a:p>
            <a:r>
              <a:rPr lang="en-US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   if coverage(read, table) &lt; DESIRED:</a:t>
            </a:r>
          </a:p>
          <a:p>
            <a:r>
              <a:rPr lang="en-US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      </a:t>
            </a:r>
            <a:r>
              <a:rPr lang="en-US" sz="2400" b="1" baseline="30000" dirty="0" err="1">
                <a:solidFill>
                  <a:srgbClr val="FFFFFF"/>
                </a:solidFill>
                <a:latin typeface="Courier New"/>
                <a:cs typeface="Courier New"/>
              </a:rPr>
              <a:t>add_read_to_graph</a:t>
            </a:r>
            <a:r>
              <a:rPr lang="en-US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(</a:t>
            </a:r>
            <a:r>
              <a:rPr lang="en-US" sz="2400" b="1" baseline="30000" dirty="0" smtClean="0">
                <a:solidFill>
                  <a:srgbClr val="FFFFFF"/>
                </a:solidFill>
                <a:latin typeface="Courier New"/>
                <a:cs typeface="Courier New"/>
              </a:rPr>
              <a:t>read, </a:t>
            </a:r>
            <a:r>
              <a:rPr lang="en-US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graph)</a:t>
            </a:r>
          </a:p>
          <a:p>
            <a:r>
              <a:rPr lang="en-US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      analyze(read)</a:t>
            </a:r>
            <a:endParaRPr lang="en-US" sz="2400" b="1" dirty="0">
              <a:solidFill>
                <a:srgbClr val="FFFFFF"/>
              </a:solidFill>
              <a:latin typeface="Courier New"/>
              <a:cs typeface="Courier New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96621" y="3102381"/>
            <a:ext cx="5443092" cy="2677656"/>
          </a:xfrm>
          <a:prstGeom prst="rect">
            <a:avLst/>
          </a:prstGeom>
          <a:solidFill>
            <a:srgbClr val="4F81BD"/>
          </a:solidFill>
        </p:spPr>
        <p:txBody>
          <a:bodyPr wrap="square">
            <a:spAutoFit/>
          </a:bodyPr>
          <a:lstStyle/>
          <a:p>
            <a:endParaRPr lang="en-US" sz="3600" b="1" baseline="30000" dirty="0">
              <a:solidFill>
                <a:srgbClr val="FFFFFF"/>
              </a:solidFill>
              <a:latin typeface="Courier New"/>
              <a:cs typeface="Courier New"/>
            </a:endParaRPr>
          </a:p>
          <a:p>
            <a:r>
              <a:rPr lang="en-US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for read in data:  # first pass</a:t>
            </a:r>
          </a:p>
          <a:p>
            <a:r>
              <a:rPr lang="en-US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   if coverage(read, graph) &lt; DESIRED:</a:t>
            </a:r>
          </a:p>
          <a:p>
            <a:r>
              <a:rPr lang="en-US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      </a:t>
            </a:r>
            <a:r>
              <a:rPr lang="en-US" sz="2400" b="1" baseline="30000" dirty="0" err="1">
                <a:solidFill>
                  <a:srgbClr val="FFFFFF"/>
                </a:solidFill>
                <a:latin typeface="Courier New"/>
                <a:cs typeface="Courier New"/>
              </a:rPr>
              <a:t>add_read_to_graph</a:t>
            </a:r>
            <a:r>
              <a:rPr lang="en-US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(read, graph)</a:t>
            </a:r>
          </a:p>
          <a:p>
            <a:r>
              <a:rPr lang="en-US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      save(read)</a:t>
            </a:r>
          </a:p>
          <a:p>
            <a:r>
              <a:rPr lang="da-DK" sz="2400" b="1" baseline="30000" dirty="0" smtClean="0">
                <a:solidFill>
                  <a:srgbClr val="FFFFFF"/>
                </a:solidFill>
                <a:latin typeface="Courier New"/>
                <a:cs typeface="Courier New"/>
              </a:rPr>
              <a:t>   </a:t>
            </a:r>
            <a:r>
              <a:rPr lang="da-DK" sz="2400" b="1" baseline="30000" dirty="0" err="1" smtClean="0">
                <a:solidFill>
                  <a:srgbClr val="FFFFFF"/>
                </a:solidFill>
                <a:latin typeface="Courier New"/>
                <a:cs typeface="Courier New"/>
              </a:rPr>
              <a:t>else</a:t>
            </a:r>
            <a:r>
              <a:rPr lang="da-DK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:</a:t>
            </a:r>
          </a:p>
          <a:p>
            <a:r>
              <a:rPr lang="da-DK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      </a:t>
            </a:r>
            <a:r>
              <a:rPr lang="da-DK" sz="2400" b="1" baseline="30000" dirty="0" err="1">
                <a:solidFill>
                  <a:srgbClr val="FFFFFF"/>
                </a:solidFill>
                <a:latin typeface="Courier New"/>
                <a:cs typeface="Courier New"/>
              </a:rPr>
              <a:t>analyze</a:t>
            </a:r>
            <a:r>
              <a:rPr lang="da-DK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(</a:t>
            </a:r>
            <a:r>
              <a:rPr lang="da-DK" sz="2400" b="1" baseline="30000" dirty="0" err="1">
                <a:solidFill>
                  <a:srgbClr val="FFFFFF"/>
                </a:solidFill>
                <a:latin typeface="Courier New"/>
                <a:cs typeface="Courier New"/>
              </a:rPr>
              <a:t>read</a:t>
            </a:r>
            <a:r>
              <a:rPr lang="da-DK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)</a:t>
            </a:r>
          </a:p>
          <a:p>
            <a:r>
              <a:rPr lang="da-DK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for </a:t>
            </a:r>
            <a:r>
              <a:rPr lang="da-DK" sz="2400" b="1" baseline="30000" dirty="0" err="1">
                <a:solidFill>
                  <a:srgbClr val="FFFFFF"/>
                </a:solidFill>
                <a:latin typeface="Courier New"/>
                <a:cs typeface="Courier New"/>
              </a:rPr>
              <a:t>read</a:t>
            </a:r>
            <a:r>
              <a:rPr lang="da-DK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 in </a:t>
            </a:r>
            <a:r>
              <a:rPr lang="da-DK" sz="2400" b="1" baseline="30000" dirty="0" err="1">
                <a:solidFill>
                  <a:srgbClr val="FFFFFF"/>
                </a:solidFill>
                <a:latin typeface="Courier New"/>
                <a:cs typeface="Courier New"/>
              </a:rPr>
              <a:t>saved_reads</a:t>
            </a:r>
            <a:r>
              <a:rPr lang="da-DK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:   # </a:t>
            </a:r>
            <a:r>
              <a:rPr lang="da-DK" sz="2400" b="1" baseline="30000" dirty="0" err="1">
                <a:solidFill>
                  <a:srgbClr val="FFFFFF"/>
                </a:solidFill>
                <a:latin typeface="Courier New"/>
                <a:cs typeface="Courier New"/>
              </a:rPr>
              <a:t>second</a:t>
            </a:r>
            <a:r>
              <a:rPr lang="da-DK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lang="da-DK" sz="2400" b="1" baseline="30000" dirty="0" err="1">
                <a:solidFill>
                  <a:srgbClr val="FFFFFF"/>
                </a:solidFill>
                <a:latin typeface="Courier New"/>
                <a:cs typeface="Courier New"/>
              </a:rPr>
              <a:t>pass</a:t>
            </a:r>
            <a:endParaRPr lang="da-DK" sz="2400" b="1" baseline="30000" dirty="0">
              <a:solidFill>
                <a:srgbClr val="FFFFFF"/>
              </a:solidFill>
              <a:latin typeface="Courier New"/>
              <a:cs typeface="Courier New"/>
            </a:endParaRPr>
          </a:p>
          <a:p>
            <a:r>
              <a:rPr lang="da-DK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   </a:t>
            </a:r>
            <a:r>
              <a:rPr lang="da-DK" sz="2400" b="1" baseline="30000" dirty="0" err="1">
                <a:solidFill>
                  <a:srgbClr val="FFFFFF"/>
                </a:solidFill>
                <a:latin typeface="Courier New"/>
                <a:cs typeface="Courier New"/>
              </a:rPr>
              <a:t>if</a:t>
            </a:r>
            <a:r>
              <a:rPr lang="da-DK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 </a:t>
            </a:r>
            <a:r>
              <a:rPr lang="da-DK" sz="2400" b="1" baseline="30000" dirty="0" err="1">
                <a:solidFill>
                  <a:srgbClr val="FFFFFF"/>
                </a:solidFill>
                <a:latin typeface="Courier New"/>
                <a:cs typeface="Courier New"/>
              </a:rPr>
              <a:t>coverage</a:t>
            </a:r>
            <a:r>
              <a:rPr lang="da-DK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(</a:t>
            </a:r>
            <a:r>
              <a:rPr lang="da-DK" sz="2400" b="1" baseline="30000" dirty="0" err="1">
                <a:solidFill>
                  <a:srgbClr val="FFFFFF"/>
                </a:solidFill>
                <a:latin typeface="Courier New"/>
                <a:cs typeface="Courier New"/>
              </a:rPr>
              <a:t>read</a:t>
            </a:r>
            <a:r>
              <a:rPr lang="da-DK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, </a:t>
            </a:r>
            <a:r>
              <a:rPr lang="da-DK" sz="2400" b="1" baseline="30000" dirty="0" err="1">
                <a:solidFill>
                  <a:srgbClr val="FFFFFF"/>
                </a:solidFill>
                <a:latin typeface="Courier New"/>
                <a:cs typeface="Courier New"/>
              </a:rPr>
              <a:t>graph</a:t>
            </a:r>
            <a:r>
              <a:rPr lang="da-DK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) &gt;= DESIRED:</a:t>
            </a:r>
          </a:p>
          <a:p>
            <a:r>
              <a:rPr lang="da-DK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      </a:t>
            </a:r>
            <a:r>
              <a:rPr lang="da-DK" sz="2400" b="1" baseline="30000" dirty="0" err="1">
                <a:solidFill>
                  <a:srgbClr val="FFFFFF"/>
                </a:solidFill>
                <a:latin typeface="Courier New"/>
                <a:cs typeface="Courier New"/>
              </a:rPr>
              <a:t>analyze</a:t>
            </a:r>
            <a:r>
              <a:rPr lang="da-DK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(</a:t>
            </a:r>
            <a:r>
              <a:rPr lang="da-DK" sz="2400" b="1" baseline="30000" dirty="0" err="1">
                <a:solidFill>
                  <a:srgbClr val="FFFFFF"/>
                </a:solidFill>
                <a:latin typeface="Courier New"/>
                <a:cs typeface="Courier New"/>
              </a:rPr>
              <a:t>read</a:t>
            </a:r>
            <a:r>
              <a:rPr lang="da-DK" sz="2400" b="1" baseline="30000" dirty="0">
                <a:solidFill>
                  <a:srgbClr val="FFFFFF"/>
                </a:solidFill>
                <a:latin typeface="Courier New"/>
                <a:cs typeface="Courier New"/>
              </a:rPr>
              <a:t>)</a:t>
            </a:r>
            <a:endParaRPr lang="en-US" sz="2400" b="1" dirty="0">
              <a:solidFill>
                <a:srgbClr val="FFFFFF"/>
              </a:solidFill>
              <a:latin typeface="Courier New"/>
              <a:cs typeface="Courier New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44910" y="566595"/>
            <a:ext cx="8246452" cy="540717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>
                <a:solidFill>
                  <a:srgbClr val="FFFFFF"/>
                </a:solidFill>
              </a:rPr>
              <a:t>From digital normalization to semi-streaming error analysis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E7218-4B15-ED49-B517-CE12D415F1A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7424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9891" y="353037"/>
            <a:ext cx="6271068" cy="540717"/>
          </a:xfrm>
          <a:solidFill>
            <a:schemeClr val="tx2"/>
          </a:solidFill>
        </p:spPr>
        <p:txBody>
          <a:bodyPr>
            <a:noAutofit/>
          </a:bodyPr>
          <a:lstStyle/>
          <a:p>
            <a:r>
              <a:rPr lang="en-US" sz="2400" dirty="0" smtClean="0">
                <a:solidFill>
                  <a:srgbClr val="FFFFFF"/>
                </a:solidFill>
              </a:rPr>
              <a:t>Semi-streaming approaches to analyze errors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graph-satu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069" r="-27069"/>
          <a:stretch>
            <a:fillRect/>
          </a:stretch>
        </p:blipFill>
        <p:spPr>
          <a:xfrm>
            <a:off x="343080" y="1417638"/>
            <a:ext cx="8229600" cy="452596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E7218-4B15-ED49-B517-CE12D415F1A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4521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1083" y="5742822"/>
            <a:ext cx="7303246" cy="435062"/>
          </a:xfrm>
          <a:solidFill>
            <a:srgbClr val="1F497D"/>
          </a:solidFill>
        </p:spPr>
        <p:txBody>
          <a:bodyPr>
            <a:no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Saturation curve of a real and a simulated E. coli read data set. </a:t>
            </a:r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4" name="Content Placeholder 3" descr="saturation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3" b="8753"/>
          <a:stretch>
            <a:fillRect/>
          </a:stretch>
        </p:blipFill>
        <p:spPr>
          <a:xfrm>
            <a:off x="457200" y="628045"/>
            <a:ext cx="8229600" cy="4525963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E7218-4B15-ED49-B517-CE12D415F1A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0037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3025" y="901835"/>
            <a:ext cx="6190131" cy="415278"/>
          </a:xfrm>
          <a:solidFill>
            <a:srgbClr val="1F497D"/>
          </a:solidFill>
        </p:spPr>
        <p:txBody>
          <a:bodyPr>
            <a:noAutofit/>
          </a:bodyPr>
          <a:lstStyle/>
          <a:p>
            <a:r>
              <a:rPr lang="en-US" sz="2800" dirty="0" smtClean="0">
                <a:solidFill>
                  <a:srgbClr val="FFFFFF"/>
                </a:solidFill>
              </a:rPr>
              <a:t>Efficient k-mer error trimming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rcRect t="-15625" b="-15625"/>
          <a:stretch>
            <a:fillRect/>
          </a:stretch>
        </p:blipFill>
        <p:spPr>
          <a:xfrm>
            <a:off x="609600" y="1600200"/>
            <a:ext cx="8229600" cy="452596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E7218-4B15-ED49-B517-CE12D415F1A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3755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ompare_commet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731" r="-22731"/>
          <a:stretch>
            <a:fillRect/>
          </a:stretch>
        </p:blipFill>
        <p:spPr>
          <a:xfrm>
            <a:off x="-154229" y="1417638"/>
            <a:ext cx="8694105" cy="4781523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000353" y="631237"/>
            <a:ext cx="4732108" cy="713196"/>
          </a:xfrm>
          <a:prstGeom prst="rect">
            <a:avLst/>
          </a:prstGeom>
          <a:solidFill>
            <a:srgbClr val="1F497D"/>
          </a:solidFill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>
                <a:solidFill>
                  <a:srgbClr val="FFFFFF"/>
                </a:solidFill>
              </a:rPr>
              <a:t>Beta diversity compared to other method (COMMET)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E7218-4B15-ED49-B517-CE12D415F1A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4399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image10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23404" y="332793"/>
            <a:ext cx="6214172" cy="6282943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Shape 160"/>
          <p:cNvSpPr/>
          <p:nvPr/>
        </p:nvSpPr>
        <p:spPr>
          <a:xfrm>
            <a:off x="3284576" y="819970"/>
            <a:ext cx="496077" cy="1825089"/>
          </a:xfrm>
          <a:prstGeom prst="roundRect">
            <a:avLst>
              <a:gd name="adj" fmla="val 15000"/>
            </a:avLst>
          </a:prstGeom>
          <a:blipFill dpi="0" rotWithShape="1">
            <a:blip r:embed="rId4">
              <a:alphaModFix amt="35000"/>
            </a:blip>
            <a:srcRect/>
            <a:tile tx="0" ty="0" sx="100000" sy="100000" flip="none" algn="tl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1" name="Shape 161"/>
          <p:cNvSpPr/>
          <p:nvPr/>
        </p:nvSpPr>
        <p:spPr>
          <a:xfrm>
            <a:off x="3286875" y="2679620"/>
            <a:ext cx="493778" cy="794645"/>
          </a:xfrm>
          <a:prstGeom prst="roundRect">
            <a:avLst>
              <a:gd name="adj" fmla="val 15000"/>
            </a:avLst>
          </a:prstGeom>
          <a:blipFill dpi="0" rotWithShape="1">
            <a:blip r:embed="rId5">
              <a:alphaModFix amt="50000"/>
            </a:blip>
            <a:srcRect/>
            <a:tile tx="0" ty="0" sx="100000" sy="100000" flip="none" algn="tl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2" name="Shape 162"/>
          <p:cNvSpPr/>
          <p:nvPr/>
        </p:nvSpPr>
        <p:spPr>
          <a:xfrm>
            <a:off x="3284575" y="3474265"/>
            <a:ext cx="496077" cy="503821"/>
          </a:xfrm>
          <a:prstGeom prst="roundRect">
            <a:avLst>
              <a:gd name="adj" fmla="val 15000"/>
            </a:avLst>
          </a:prstGeom>
          <a:blipFill dpi="0" rotWithShape="1">
            <a:blip r:embed="rId6">
              <a:alphaModFix amt="41000"/>
            </a:blip>
            <a:srcRect/>
            <a:tile tx="0" ty="0" sx="100000" sy="100000" flip="none" algn="tl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3" name="Shape 163"/>
          <p:cNvSpPr/>
          <p:nvPr/>
        </p:nvSpPr>
        <p:spPr>
          <a:xfrm>
            <a:off x="1318291" y="4116586"/>
            <a:ext cx="892969" cy="250032"/>
          </a:xfrm>
          <a:prstGeom prst="rightArrow">
            <a:avLst>
              <a:gd name="adj1" fmla="val 32000"/>
              <a:gd name="adj2" fmla="val 228571"/>
            </a:avLst>
          </a:prstGeom>
          <a:blipFill>
            <a:blip r:embed="rId7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4" name="Shape 164"/>
          <p:cNvSpPr/>
          <p:nvPr/>
        </p:nvSpPr>
        <p:spPr>
          <a:xfrm>
            <a:off x="1433393" y="5625232"/>
            <a:ext cx="892969" cy="250031"/>
          </a:xfrm>
          <a:prstGeom prst="rightArrow">
            <a:avLst>
              <a:gd name="adj1" fmla="val 32000"/>
              <a:gd name="adj2" fmla="val 228571"/>
            </a:avLst>
          </a:prstGeom>
          <a:blipFill>
            <a:blip r:embed="rId7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5" name="Shape 165"/>
          <p:cNvSpPr/>
          <p:nvPr/>
        </p:nvSpPr>
        <p:spPr>
          <a:xfrm>
            <a:off x="3284575" y="4712825"/>
            <a:ext cx="496078" cy="727999"/>
          </a:xfrm>
          <a:prstGeom prst="roundRect">
            <a:avLst>
              <a:gd name="adj" fmla="val 15000"/>
            </a:avLst>
          </a:prstGeom>
          <a:blipFill dpi="0" rotWithShape="1">
            <a:blip r:embed="rId8">
              <a:alphaModFix amt="46000"/>
            </a:blip>
            <a:srcRect/>
            <a:tile tx="0" ty="0" sx="100000" sy="100000" flip="none" algn="tl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6" name="Shape 166"/>
          <p:cNvSpPr/>
          <p:nvPr/>
        </p:nvSpPr>
        <p:spPr>
          <a:xfrm>
            <a:off x="3323404" y="5875263"/>
            <a:ext cx="457249" cy="317536"/>
          </a:xfrm>
          <a:prstGeom prst="roundRect">
            <a:avLst>
              <a:gd name="adj" fmla="val 19156"/>
            </a:avLst>
          </a:prstGeom>
          <a:blipFill dpi="0" rotWithShape="1">
            <a:blip r:embed="rId9">
              <a:alphaModFix amt="43000"/>
            </a:blip>
            <a:srcRect/>
            <a:tile tx="0" ty="0" sx="100000" sy="100000" flip="none" algn="tl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" name="Rectangle 2"/>
          <p:cNvSpPr/>
          <p:nvPr/>
        </p:nvSpPr>
        <p:spPr>
          <a:xfrm>
            <a:off x="175846" y="438292"/>
            <a:ext cx="2175093" cy="2091310"/>
          </a:xfrm>
          <a:prstGeom prst="rect">
            <a:avLst/>
          </a:prstGeom>
          <a:solidFill>
            <a:srgbClr val="558ED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Cluster from IGS-based method is as good as cluster in original paper from alignment-based method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077400" y="3474265"/>
            <a:ext cx="547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56704" y="5085311"/>
            <a:ext cx="1123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Better?</a:t>
            </a:r>
            <a:endParaRPr lang="en-US" dirty="0"/>
          </a:p>
        </p:txBody>
      </p:sp>
      <p:sp>
        <p:nvSpPr>
          <p:cNvPr id="17" name="Shape 165"/>
          <p:cNvSpPr/>
          <p:nvPr/>
        </p:nvSpPr>
        <p:spPr>
          <a:xfrm>
            <a:off x="3323404" y="5440824"/>
            <a:ext cx="496078" cy="434439"/>
          </a:xfrm>
          <a:prstGeom prst="roundRect">
            <a:avLst>
              <a:gd name="adj" fmla="val 15000"/>
            </a:avLst>
          </a:prstGeom>
          <a:solidFill>
            <a:srgbClr val="008000">
              <a:alpha val="34000"/>
            </a:srgbClr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endParaRPr>
              <a:solidFill>
                <a:srgbClr val="632523"/>
              </a:solidFill>
            </a:endParaRPr>
          </a:p>
        </p:txBody>
      </p:sp>
      <p:sp>
        <p:nvSpPr>
          <p:cNvPr id="18" name="Shape 160"/>
          <p:cNvSpPr/>
          <p:nvPr/>
        </p:nvSpPr>
        <p:spPr>
          <a:xfrm>
            <a:off x="2896693" y="819970"/>
            <a:ext cx="301691" cy="3158116"/>
          </a:xfrm>
          <a:prstGeom prst="roundRect">
            <a:avLst>
              <a:gd name="adj" fmla="val 15000"/>
            </a:avLst>
          </a:prstGeom>
          <a:solidFill>
            <a:srgbClr val="FFFF00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" name="Shape 160"/>
          <p:cNvSpPr/>
          <p:nvPr/>
        </p:nvSpPr>
        <p:spPr>
          <a:xfrm>
            <a:off x="2896693" y="4698912"/>
            <a:ext cx="301691" cy="1479974"/>
          </a:xfrm>
          <a:prstGeom prst="roundRect">
            <a:avLst>
              <a:gd name="adj" fmla="val 15000"/>
            </a:avLst>
          </a:prstGeom>
          <a:solidFill>
            <a:srgbClr val="30FFE9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206028"/>
      </p:ext>
    </p:extLst>
  </p:cSld>
  <p:clrMapOvr>
    <a:masterClrMapping/>
  </p:clrMapOvr>
  <p:transition xmlns:p14="http://schemas.microsoft.com/office/powerpoint/2010/main" spd="med" advTm="8204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Screen Shot 2014-11-13 at 10.16.4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733" y="1898433"/>
            <a:ext cx="6509422" cy="4873055"/>
          </a:xfrm>
          <a:prstGeom prst="rect">
            <a:avLst/>
          </a:prstGeom>
        </p:spPr>
      </p:pic>
      <p:pic>
        <p:nvPicPr>
          <p:cNvPr id="173" name="image12.ti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76059" y="4596613"/>
            <a:ext cx="3425705" cy="2205723"/>
          </a:xfrm>
          <a:prstGeom prst="rect">
            <a:avLst/>
          </a:prstGeom>
          <a:ln w="12700">
            <a:miter lim="400000"/>
          </a:ln>
        </p:spPr>
      </p:pic>
      <p:pic>
        <p:nvPicPr>
          <p:cNvPr id="2" name="Picture 1" descr="chao1Plac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591" y="185259"/>
            <a:ext cx="5042975" cy="3782231"/>
          </a:xfrm>
          <a:prstGeom prst="rect">
            <a:avLst/>
          </a:prstGeom>
        </p:spPr>
      </p:pic>
      <p:sp>
        <p:nvSpPr>
          <p:cNvPr id="9" name="Shape 165"/>
          <p:cNvSpPr/>
          <p:nvPr/>
        </p:nvSpPr>
        <p:spPr>
          <a:xfrm>
            <a:off x="8311807" y="1973299"/>
            <a:ext cx="496078" cy="727999"/>
          </a:xfrm>
          <a:prstGeom prst="roundRect">
            <a:avLst>
              <a:gd name="adj" fmla="val 15000"/>
            </a:avLst>
          </a:prstGeom>
          <a:blipFill dpi="0" rotWithShape="1">
            <a:blip r:embed="rId6">
              <a:alphaModFix amt="46000"/>
            </a:blip>
            <a:srcRect/>
            <a:tile tx="0" ty="0" sx="100000" sy="100000" flip="none" algn="tl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0" name="Shape 166"/>
          <p:cNvSpPr/>
          <p:nvPr/>
        </p:nvSpPr>
        <p:spPr>
          <a:xfrm>
            <a:off x="7575785" y="2588272"/>
            <a:ext cx="318454" cy="158768"/>
          </a:xfrm>
          <a:prstGeom prst="roundRect">
            <a:avLst>
              <a:gd name="adj" fmla="val 19156"/>
            </a:avLst>
          </a:prstGeom>
          <a:solidFill>
            <a:srgbClr val="FF0000">
              <a:alpha val="40000"/>
            </a:srgbClr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" name="Shape 165"/>
          <p:cNvSpPr/>
          <p:nvPr/>
        </p:nvSpPr>
        <p:spPr>
          <a:xfrm>
            <a:off x="7815729" y="2371052"/>
            <a:ext cx="496078" cy="515422"/>
          </a:xfrm>
          <a:prstGeom prst="roundRect">
            <a:avLst>
              <a:gd name="adj" fmla="val 15000"/>
            </a:avLst>
          </a:prstGeom>
          <a:solidFill>
            <a:srgbClr val="30FFE9">
              <a:alpha val="34000"/>
            </a:srgbClr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endParaRPr>
              <a:solidFill>
                <a:srgbClr val="632523"/>
              </a:solidFill>
            </a:endParaRPr>
          </a:p>
        </p:txBody>
      </p:sp>
      <p:sp>
        <p:nvSpPr>
          <p:cNvPr id="12" name="Shape 162"/>
          <p:cNvSpPr/>
          <p:nvPr/>
        </p:nvSpPr>
        <p:spPr>
          <a:xfrm>
            <a:off x="8190723" y="2874319"/>
            <a:ext cx="496077" cy="503821"/>
          </a:xfrm>
          <a:prstGeom prst="roundRect">
            <a:avLst>
              <a:gd name="adj" fmla="val 15000"/>
            </a:avLst>
          </a:prstGeom>
          <a:solidFill>
            <a:srgbClr val="FFFF00">
              <a:alpha val="45000"/>
            </a:srgbClr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" name="Shape 161"/>
          <p:cNvSpPr/>
          <p:nvPr/>
        </p:nvSpPr>
        <p:spPr>
          <a:xfrm>
            <a:off x="7082006" y="3550811"/>
            <a:ext cx="611023" cy="1141021"/>
          </a:xfrm>
          <a:prstGeom prst="roundRect">
            <a:avLst>
              <a:gd name="adj" fmla="val 15000"/>
            </a:avLst>
          </a:prstGeom>
          <a:solidFill>
            <a:srgbClr val="8064A2">
              <a:alpha val="46000"/>
            </a:srgbClr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" name="Shape 160"/>
          <p:cNvSpPr/>
          <p:nvPr/>
        </p:nvSpPr>
        <p:spPr>
          <a:xfrm>
            <a:off x="5667444" y="4198509"/>
            <a:ext cx="1513676" cy="1500966"/>
          </a:xfrm>
          <a:prstGeom prst="roundRect">
            <a:avLst>
              <a:gd name="adj" fmla="val 15000"/>
            </a:avLst>
          </a:prstGeom>
          <a:solidFill>
            <a:srgbClr val="0000FF">
              <a:alpha val="24000"/>
            </a:srgbClr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Shape 160"/>
          <p:cNvSpPr/>
          <p:nvPr/>
        </p:nvSpPr>
        <p:spPr>
          <a:xfrm>
            <a:off x="7295083" y="4765306"/>
            <a:ext cx="448626" cy="435800"/>
          </a:xfrm>
          <a:prstGeom prst="roundRect">
            <a:avLst>
              <a:gd name="adj" fmla="val 15000"/>
            </a:avLst>
          </a:prstGeom>
          <a:solidFill>
            <a:srgbClr val="0000FF">
              <a:alpha val="24000"/>
            </a:srgbClr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" name="Shape 166"/>
          <p:cNvSpPr/>
          <p:nvPr/>
        </p:nvSpPr>
        <p:spPr>
          <a:xfrm>
            <a:off x="4611089" y="3066056"/>
            <a:ext cx="626047" cy="229773"/>
          </a:xfrm>
          <a:prstGeom prst="roundRect">
            <a:avLst>
              <a:gd name="adj" fmla="val 19156"/>
            </a:avLst>
          </a:prstGeom>
          <a:solidFill>
            <a:srgbClr val="FF0000">
              <a:alpha val="40000"/>
            </a:srgbClr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r>
              <a:rPr lang="en-US" sz="1200" dirty="0" smtClean="0">
                <a:solidFill>
                  <a:srgbClr val="000000"/>
                </a:solidFill>
              </a:rPr>
              <a:t>Estuary</a:t>
            </a:r>
            <a:endParaRPr sz="1200" dirty="0">
              <a:solidFill>
                <a:srgbClr val="000000"/>
              </a:solidFill>
            </a:endParaRPr>
          </a:p>
        </p:txBody>
      </p:sp>
      <p:sp>
        <p:nvSpPr>
          <p:cNvPr id="18" name="Shape 165"/>
          <p:cNvSpPr/>
          <p:nvPr/>
        </p:nvSpPr>
        <p:spPr>
          <a:xfrm>
            <a:off x="4590097" y="3340886"/>
            <a:ext cx="1329232" cy="172671"/>
          </a:xfrm>
          <a:prstGeom prst="roundRect">
            <a:avLst>
              <a:gd name="adj" fmla="val 15000"/>
            </a:avLst>
          </a:prstGeom>
          <a:blipFill dpi="0" rotWithShape="1">
            <a:blip r:embed="rId6">
              <a:alphaModFix amt="46000"/>
            </a:blip>
            <a:srcRect/>
            <a:tile tx="0" ty="0" sx="100000" sy="100000" flip="none" algn="tl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r>
              <a:rPr lang="en-US" sz="1200" dirty="0" smtClean="0">
                <a:solidFill>
                  <a:srgbClr val="000000"/>
                </a:solidFill>
              </a:rPr>
              <a:t>Temperate - North</a:t>
            </a:r>
            <a:endParaRPr sz="1200" dirty="0">
              <a:solidFill>
                <a:srgbClr val="000000"/>
              </a:solidFill>
            </a:endParaRPr>
          </a:p>
        </p:txBody>
      </p:sp>
      <p:sp>
        <p:nvSpPr>
          <p:cNvPr id="19" name="Shape 166"/>
          <p:cNvSpPr/>
          <p:nvPr/>
        </p:nvSpPr>
        <p:spPr>
          <a:xfrm>
            <a:off x="4600591" y="2771587"/>
            <a:ext cx="1245271" cy="229773"/>
          </a:xfrm>
          <a:prstGeom prst="roundRect">
            <a:avLst>
              <a:gd name="adj" fmla="val 19156"/>
            </a:avLst>
          </a:prstGeom>
          <a:solidFill>
            <a:srgbClr val="30FFE9">
              <a:alpha val="40000"/>
            </a:srgbClr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r>
              <a:rPr lang="en-US" sz="1200" dirty="0" smtClean="0">
                <a:solidFill>
                  <a:srgbClr val="000000"/>
                </a:solidFill>
              </a:rPr>
              <a:t>Temperate -South</a:t>
            </a:r>
            <a:endParaRPr sz="1200" dirty="0">
              <a:solidFill>
                <a:srgbClr val="000000"/>
              </a:solidFill>
            </a:endParaRPr>
          </a:p>
        </p:txBody>
      </p:sp>
      <p:sp>
        <p:nvSpPr>
          <p:cNvPr id="20" name="Shape 166"/>
          <p:cNvSpPr/>
          <p:nvPr/>
        </p:nvSpPr>
        <p:spPr>
          <a:xfrm>
            <a:off x="4600592" y="2325906"/>
            <a:ext cx="1245271" cy="229773"/>
          </a:xfrm>
          <a:prstGeom prst="roundRect">
            <a:avLst>
              <a:gd name="adj" fmla="val 19156"/>
            </a:avLst>
          </a:prstGeom>
          <a:solidFill>
            <a:schemeClr val="accent4">
              <a:alpha val="40000"/>
            </a:schemeClr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r>
              <a:rPr lang="en-US" sz="1200" dirty="0" smtClean="0">
                <a:solidFill>
                  <a:srgbClr val="000000"/>
                </a:solidFill>
              </a:rPr>
              <a:t>Open Ocean</a:t>
            </a:r>
            <a:endParaRPr sz="1200" dirty="0">
              <a:solidFill>
                <a:srgbClr val="000000"/>
              </a:solidFill>
            </a:endParaRPr>
          </a:p>
        </p:txBody>
      </p:sp>
      <p:sp>
        <p:nvSpPr>
          <p:cNvPr id="21" name="Shape 166"/>
          <p:cNvSpPr/>
          <p:nvPr/>
        </p:nvSpPr>
        <p:spPr>
          <a:xfrm>
            <a:off x="4611089" y="2548984"/>
            <a:ext cx="1245271" cy="229773"/>
          </a:xfrm>
          <a:prstGeom prst="roundRect">
            <a:avLst>
              <a:gd name="adj" fmla="val 19156"/>
            </a:avLst>
          </a:prstGeom>
          <a:solidFill>
            <a:srgbClr val="0000FF">
              <a:alpha val="40000"/>
            </a:srgbClr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r>
              <a:rPr lang="en-US" sz="1200" dirty="0" err="1" smtClean="0">
                <a:solidFill>
                  <a:srgbClr val="000000"/>
                </a:solidFill>
              </a:rPr>
              <a:t>Galapogas</a:t>
            </a:r>
            <a:endParaRPr sz="1200" dirty="0">
              <a:solidFill>
                <a:srgbClr val="000000"/>
              </a:solidFill>
            </a:endParaRPr>
          </a:p>
        </p:txBody>
      </p:sp>
      <p:sp>
        <p:nvSpPr>
          <p:cNvPr id="22" name="Shape 166"/>
          <p:cNvSpPr/>
          <p:nvPr/>
        </p:nvSpPr>
        <p:spPr>
          <a:xfrm>
            <a:off x="4600591" y="1974485"/>
            <a:ext cx="1245271" cy="229773"/>
          </a:xfrm>
          <a:prstGeom prst="roundRect">
            <a:avLst>
              <a:gd name="adj" fmla="val 19156"/>
            </a:avLst>
          </a:prstGeom>
          <a:solidFill>
            <a:srgbClr val="FFFF00">
              <a:alpha val="40000"/>
            </a:srgbClr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r>
              <a:rPr lang="en-US" sz="1200" dirty="0" smtClean="0">
                <a:solidFill>
                  <a:srgbClr val="000000"/>
                </a:solidFill>
              </a:rPr>
              <a:t>Sargasso</a:t>
            </a:r>
            <a:endParaRPr sz="1200" dirty="0">
              <a:solidFill>
                <a:srgbClr val="000000"/>
              </a:solidFill>
            </a:endParaRPr>
          </a:p>
        </p:txBody>
      </p:sp>
      <p:sp>
        <p:nvSpPr>
          <p:cNvPr id="24" name="Shape 160"/>
          <p:cNvSpPr/>
          <p:nvPr/>
        </p:nvSpPr>
        <p:spPr>
          <a:xfrm>
            <a:off x="5916657" y="1973299"/>
            <a:ext cx="301691" cy="798288"/>
          </a:xfrm>
          <a:prstGeom prst="roundRect">
            <a:avLst>
              <a:gd name="adj" fmla="val 15000"/>
            </a:avLst>
          </a:prstGeom>
          <a:solidFill>
            <a:srgbClr val="FFFF00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" name="Shape 160"/>
          <p:cNvSpPr/>
          <p:nvPr/>
        </p:nvSpPr>
        <p:spPr>
          <a:xfrm>
            <a:off x="5916656" y="2778757"/>
            <a:ext cx="301691" cy="772054"/>
          </a:xfrm>
          <a:prstGeom prst="roundRect">
            <a:avLst>
              <a:gd name="adj" fmla="val 15000"/>
            </a:avLst>
          </a:prstGeom>
          <a:solidFill>
            <a:srgbClr val="30FFE9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3500">
                <a:solidFill>
                  <a:srgbClr val="FFFFF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7588272"/>
      </p:ext>
    </p:extLst>
  </p:cSld>
  <p:clrMapOvr>
    <a:masterClrMapping/>
  </p:clrMapOvr>
  <p:transition xmlns:p14="http://schemas.microsoft.com/office/powerpoint/2010/main" spd="med" advTm="23852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48719" y="986259"/>
            <a:ext cx="3417730" cy="1552311"/>
          </a:xfrm>
          <a:prstGeom prst="rect">
            <a:avLst/>
          </a:prstGeom>
          <a:solidFill>
            <a:srgbClr val="1F497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K-mer</a:t>
            </a:r>
            <a:r>
              <a:rPr lang="zh-CN" altLang="en-US" dirty="0" smtClean="0"/>
              <a:t> </a:t>
            </a:r>
            <a:r>
              <a:rPr lang="en-US" altLang="zh-CN" dirty="0" smtClean="0"/>
              <a:t>counting(Chapter 3)</a:t>
            </a:r>
          </a:p>
          <a:p>
            <a:pPr algn="ctr"/>
            <a:endParaRPr lang="en-US" altLang="zh-CN" dirty="0" smtClean="0"/>
          </a:p>
          <a:p>
            <a:pPr algn="ctr"/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730280" y="986259"/>
            <a:ext cx="4109698" cy="2524465"/>
          </a:xfrm>
          <a:prstGeom prst="rect">
            <a:avLst/>
          </a:prstGeom>
          <a:solidFill>
            <a:srgbClr val="1F497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Streaming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methods (Chapter 4)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48719" y="3382409"/>
            <a:ext cx="3417730" cy="2599424"/>
          </a:xfrm>
          <a:prstGeom prst="rect">
            <a:avLst/>
          </a:prstGeom>
          <a:solidFill>
            <a:srgbClr val="1F497D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Microbial diversity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analysis (Chapter 5)</a:t>
            </a:r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1473701" y="4669933"/>
            <a:ext cx="1536412" cy="827594"/>
          </a:xfrm>
          <a:prstGeom prst="round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IGS method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4" idx="2"/>
            <a:endCxn id="6" idx="0"/>
          </p:cNvCxnSpPr>
          <p:nvPr/>
        </p:nvCxnSpPr>
        <p:spPr>
          <a:xfrm>
            <a:off x="2257584" y="2538570"/>
            <a:ext cx="0" cy="843839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4" idx="3"/>
            <a:endCxn id="5" idx="1"/>
          </p:cNvCxnSpPr>
          <p:nvPr/>
        </p:nvCxnSpPr>
        <p:spPr>
          <a:xfrm>
            <a:off x="3966449" y="1762415"/>
            <a:ext cx="763831" cy="4860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6" idx="3"/>
          </p:cNvCxnSpPr>
          <p:nvPr/>
        </p:nvCxnSpPr>
        <p:spPr>
          <a:xfrm flipH="1">
            <a:off x="3966449" y="3510724"/>
            <a:ext cx="2931726" cy="11713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792810" y="1745881"/>
            <a:ext cx="805592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Khmer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908537" y="2587133"/>
            <a:ext cx="2111350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</a:t>
            </a:r>
            <a:r>
              <a:rPr lang="en-US" dirty="0" smtClean="0">
                <a:solidFill>
                  <a:srgbClr val="FFFFFF"/>
                </a:solidFill>
              </a:rPr>
              <a:t>igital normalization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203575" y="2587133"/>
            <a:ext cx="1448271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</a:t>
            </a:r>
            <a:r>
              <a:rPr lang="en-US" dirty="0" smtClean="0">
                <a:solidFill>
                  <a:srgbClr val="FFFFFF"/>
                </a:solidFill>
              </a:rPr>
              <a:t>rror analysis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028545" y="4627293"/>
            <a:ext cx="3540926" cy="1740470"/>
          </a:xfrm>
          <a:prstGeom prst="ellipse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Applications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788289" y="5612501"/>
            <a:ext cx="1993680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seaworm symbiont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0" name="Slide Number Placeholder 29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1D79D5F-8A7B-0C46-9BF1-7C2FE2FA3D2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6473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Lige pilforbindelse 32"/>
          <p:cNvCxnSpPr/>
          <p:nvPr/>
        </p:nvCxnSpPr>
        <p:spPr>
          <a:xfrm>
            <a:off x="2545276" y="1144688"/>
            <a:ext cx="720000" cy="1588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boks 33"/>
          <p:cNvSpPr txBox="1"/>
          <p:nvPr/>
        </p:nvSpPr>
        <p:spPr>
          <a:xfrm>
            <a:off x="2302034" y="1199555"/>
            <a:ext cx="11432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600" dirty="0" smtClean="0">
                <a:solidFill>
                  <a:prstClr val="black"/>
                </a:solidFill>
                <a:latin typeface="Calibri"/>
              </a:rPr>
              <a:t>Sequencing</a:t>
            </a:r>
            <a:endParaRPr lang="en-GB" sz="1600" dirty="0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7" name="Lige pilforbindelse 60"/>
          <p:cNvCxnSpPr/>
          <p:nvPr/>
        </p:nvCxnSpPr>
        <p:spPr>
          <a:xfrm flipV="1">
            <a:off x="4836579" y="1299974"/>
            <a:ext cx="1089978" cy="676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kstboks 61"/>
          <p:cNvSpPr txBox="1"/>
          <p:nvPr/>
        </p:nvSpPr>
        <p:spPr>
          <a:xfrm>
            <a:off x="4903520" y="875662"/>
            <a:ext cx="979755" cy="338554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chemeClr val="bg1"/>
                </a:solidFill>
                <a:latin typeface="Calibri"/>
              </a:rPr>
              <a:t>Assembly </a:t>
            </a:r>
            <a:endParaRPr lang="en-GB" sz="1600" dirty="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0" name="Oval 9"/>
          <p:cNvSpPr/>
          <p:nvPr/>
        </p:nvSpPr>
        <p:spPr>
          <a:xfrm>
            <a:off x="1580287" y="1384569"/>
            <a:ext cx="272438" cy="272438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1852725" y="1108944"/>
            <a:ext cx="272438" cy="272438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1554253" y="861307"/>
            <a:ext cx="272438" cy="272438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1233483" y="1044939"/>
            <a:ext cx="272438" cy="272438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4" name="Rektangel 49"/>
          <p:cNvSpPr/>
          <p:nvPr/>
        </p:nvSpPr>
        <p:spPr>
          <a:xfrm>
            <a:off x="3819984" y="1433839"/>
            <a:ext cx="216024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5" name="Rektangel 49"/>
          <p:cNvSpPr/>
          <p:nvPr/>
        </p:nvSpPr>
        <p:spPr>
          <a:xfrm>
            <a:off x="4036008" y="1362250"/>
            <a:ext cx="216024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6" name="Rektangel 49"/>
          <p:cNvSpPr/>
          <p:nvPr/>
        </p:nvSpPr>
        <p:spPr>
          <a:xfrm>
            <a:off x="3988285" y="1521223"/>
            <a:ext cx="216024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7" name="Rektangel 49"/>
          <p:cNvSpPr/>
          <p:nvPr/>
        </p:nvSpPr>
        <p:spPr>
          <a:xfrm>
            <a:off x="4357044" y="1306736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Rektangel 49"/>
          <p:cNvSpPr/>
          <p:nvPr/>
        </p:nvSpPr>
        <p:spPr>
          <a:xfrm>
            <a:off x="3564210" y="1512116"/>
            <a:ext cx="216024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9" name="Rektangel 49"/>
          <p:cNvSpPr/>
          <p:nvPr/>
        </p:nvSpPr>
        <p:spPr>
          <a:xfrm>
            <a:off x="4100352" y="1282302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0" name="Rektangel 49"/>
          <p:cNvSpPr/>
          <p:nvPr/>
        </p:nvSpPr>
        <p:spPr>
          <a:xfrm>
            <a:off x="3780234" y="1601870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1" name="Rektangel 49"/>
          <p:cNvSpPr/>
          <p:nvPr/>
        </p:nvSpPr>
        <p:spPr>
          <a:xfrm>
            <a:off x="4244576" y="1557227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Rektangel 49"/>
          <p:cNvSpPr/>
          <p:nvPr/>
        </p:nvSpPr>
        <p:spPr>
          <a:xfrm>
            <a:off x="3618512" y="1319653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3" name="Rektangel 49"/>
          <p:cNvSpPr/>
          <p:nvPr/>
        </p:nvSpPr>
        <p:spPr>
          <a:xfrm>
            <a:off x="4285204" y="1444966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4" name="Rektangel 49"/>
          <p:cNvSpPr/>
          <p:nvPr/>
        </p:nvSpPr>
        <p:spPr>
          <a:xfrm>
            <a:off x="3927996" y="1156432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5" name="Rektangel 49"/>
          <p:cNvSpPr/>
          <p:nvPr/>
        </p:nvSpPr>
        <p:spPr>
          <a:xfrm>
            <a:off x="4285204" y="1178026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6" name="Rektangel 49"/>
          <p:cNvSpPr/>
          <p:nvPr/>
        </p:nvSpPr>
        <p:spPr>
          <a:xfrm>
            <a:off x="3997203" y="1663201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7" name="Rektangel 49"/>
          <p:cNvSpPr/>
          <p:nvPr/>
        </p:nvSpPr>
        <p:spPr>
          <a:xfrm>
            <a:off x="3402488" y="1299974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8" name="Rektangel 49"/>
          <p:cNvSpPr/>
          <p:nvPr/>
        </p:nvSpPr>
        <p:spPr>
          <a:xfrm>
            <a:off x="4249032" y="1675941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9" name="Rektangel 49"/>
          <p:cNvSpPr/>
          <p:nvPr/>
        </p:nvSpPr>
        <p:spPr>
          <a:xfrm>
            <a:off x="3650698" y="1148556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0" name="Rektangel 49"/>
          <p:cNvSpPr/>
          <p:nvPr/>
        </p:nvSpPr>
        <p:spPr>
          <a:xfrm>
            <a:off x="3570432" y="1663201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1" name="Rektangel 49"/>
          <p:cNvSpPr/>
          <p:nvPr/>
        </p:nvSpPr>
        <p:spPr>
          <a:xfrm>
            <a:off x="3456198" y="1425257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0" name="Tekstboks 71"/>
          <p:cNvSpPr txBox="1"/>
          <p:nvPr/>
        </p:nvSpPr>
        <p:spPr>
          <a:xfrm>
            <a:off x="3758710" y="807722"/>
            <a:ext cx="6930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600" b="1" dirty="0" smtClean="0">
                <a:solidFill>
                  <a:prstClr val="black"/>
                </a:solidFill>
                <a:latin typeface="Calibri"/>
              </a:rPr>
              <a:t>Reads</a:t>
            </a:r>
            <a:endParaRPr lang="da-DK" sz="1600" b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4" name="Tekstboks 71"/>
          <p:cNvSpPr txBox="1"/>
          <p:nvPr/>
        </p:nvSpPr>
        <p:spPr>
          <a:xfrm>
            <a:off x="6237690" y="795191"/>
            <a:ext cx="8127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600" b="1" dirty="0" smtClean="0">
                <a:solidFill>
                  <a:prstClr val="black"/>
                </a:solidFill>
                <a:latin typeface="Calibri"/>
              </a:rPr>
              <a:t>Contigs</a:t>
            </a:r>
            <a:endParaRPr lang="da-DK" sz="1600" b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5" name="Rektangel 49"/>
          <p:cNvSpPr/>
          <p:nvPr/>
        </p:nvSpPr>
        <p:spPr>
          <a:xfrm>
            <a:off x="6452842" y="1307194"/>
            <a:ext cx="792000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6" name="Rektangel 49"/>
          <p:cNvSpPr/>
          <p:nvPr/>
        </p:nvSpPr>
        <p:spPr>
          <a:xfrm>
            <a:off x="6641758" y="1508020"/>
            <a:ext cx="396000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7" name="Rektangel 49"/>
          <p:cNvSpPr/>
          <p:nvPr/>
        </p:nvSpPr>
        <p:spPr>
          <a:xfrm>
            <a:off x="6096594" y="1183758"/>
            <a:ext cx="756000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8" name="Rektangel 49"/>
          <p:cNvSpPr/>
          <p:nvPr/>
        </p:nvSpPr>
        <p:spPr>
          <a:xfrm>
            <a:off x="6092842" y="1384910"/>
            <a:ext cx="360000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9" name="Rektangel 49"/>
          <p:cNvSpPr/>
          <p:nvPr/>
        </p:nvSpPr>
        <p:spPr>
          <a:xfrm>
            <a:off x="6624825" y="1425261"/>
            <a:ext cx="828000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0" name="Tekstboks 71"/>
          <p:cNvSpPr txBox="1"/>
          <p:nvPr/>
        </p:nvSpPr>
        <p:spPr>
          <a:xfrm>
            <a:off x="6222907" y="1560276"/>
            <a:ext cx="9653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600" dirty="0" smtClean="0">
                <a:solidFill>
                  <a:prstClr val="black"/>
                </a:solidFill>
                <a:latin typeface="Calibri"/>
              </a:rPr>
              <a:t>1000+ bp</a:t>
            </a:r>
            <a:endParaRPr lang="da-DK" sz="16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1" name="Tekstboks 61"/>
          <p:cNvSpPr txBox="1"/>
          <p:nvPr/>
        </p:nvSpPr>
        <p:spPr>
          <a:xfrm>
            <a:off x="1463867" y="2400398"/>
            <a:ext cx="1152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smtClean="0">
                <a:solidFill>
                  <a:prstClr val="black"/>
                </a:solidFill>
                <a:latin typeface="Calibri"/>
              </a:rPr>
              <a:t>Abundance</a:t>
            </a:r>
            <a:endParaRPr lang="en-GB" sz="1600" b="1" dirty="0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62" name="Lige pilforbindelse 60"/>
          <p:cNvCxnSpPr/>
          <p:nvPr/>
        </p:nvCxnSpPr>
        <p:spPr>
          <a:xfrm flipH="1">
            <a:off x="3245323" y="3110364"/>
            <a:ext cx="1047038" cy="10146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kstboks 61"/>
          <p:cNvSpPr txBox="1"/>
          <p:nvPr/>
        </p:nvSpPr>
        <p:spPr>
          <a:xfrm>
            <a:off x="3394329" y="3210836"/>
            <a:ext cx="922047" cy="338554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FFFFFF"/>
                </a:solidFill>
                <a:latin typeface="Calibri"/>
              </a:rPr>
              <a:t>Mapping</a:t>
            </a:r>
            <a:endParaRPr lang="en-GB" sz="1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4" name="Rektangel 49"/>
          <p:cNvSpPr/>
          <p:nvPr/>
        </p:nvSpPr>
        <p:spPr>
          <a:xfrm>
            <a:off x="1521432" y="3660006"/>
            <a:ext cx="972000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5" name="Rektangel 49"/>
          <p:cNvSpPr/>
          <p:nvPr/>
        </p:nvSpPr>
        <p:spPr>
          <a:xfrm>
            <a:off x="1550731" y="3375918"/>
            <a:ext cx="39041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6" name="Rektangel 49"/>
          <p:cNvSpPr/>
          <p:nvPr/>
        </p:nvSpPr>
        <p:spPr>
          <a:xfrm>
            <a:off x="1510662" y="3086955"/>
            <a:ext cx="972000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7" name="Rektangel 49"/>
          <p:cNvSpPr/>
          <p:nvPr/>
        </p:nvSpPr>
        <p:spPr>
          <a:xfrm>
            <a:off x="1709774" y="2992684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8" name="Rektangel 49"/>
          <p:cNvSpPr/>
          <p:nvPr/>
        </p:nvSpPr>
        <p:spPr>
          <a:xfrm>
            <a:off x="1941144" y="2991299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9" name="Rektangel 49"/>
          <p:cNvSpPr/>
          <p:nvPr/>
        </p:nvSpPr>
        <p:spPr>
          <a:xfrm>
            <a:off x="1481083" y="2991299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0" name="Rektangel 49"/>
          <p:cNvSpPr/>
          <p:nvPr/>
        </p:nvSpPr>
        <p:spPr>
          <a:xfrm>
            <a:off x="2169835" y="2989906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1" name="Rektangel 49"/>
          <p:cNvSpPr/>
          <p:nvPr/>
        </p:nvSpPr>
        <p:spPr>
          <a:xfrm>
            <a:off x="1787360" y="2904017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2" name="Rektangel 49"/>
          <p:cNvSpPr/>
          <p:nvPr/>
        </p:nvSpPr>
        <p:spPr>
          <a:xfrm>
            <a:off x="2018730" y="2902632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3" name="Rektangel 49"/>
          <p:cNvSpPr/>
          <p:nvPr/>
        </p:nvSpPr>
        <p:spPr>
          <a:xfrm>
            <a:off x="1558669" y="2902632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4" name="Rektangel 49"/>
          <p:cNvSpPr/>
          <p:nvPr/>
        </p:nvSpPr>
        <p:spPr>
          <a:xfrm>
            <a:off x="2247421" y="2901239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5" name="Rektangel 49"/>
          <p:cNvSpPr/>
          <p:nvPr/>
        </p:nvSpPr>
        <p:spPr>
          <a:xfrm>
            <a:off x="1690378" y="2815350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6" name="Rektangel 49"/>
          <p:cNvSpPr/>
          <p:nvPr/>
        </p:nvSpPr>
        <p:spPr>
          <a:xfrm>
            <a:off x="1921748" y="2813965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7" name="Rektangel 49"/>
          <p:cNvSpPr/>
          <p:nvPr/>
        </p:nvSpPr>
        <p:spPr>
          <a:xfrm>
            <a:off x="1461687" y="2813965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8" name="Rektangel 49"/>
          <p:cNvSpPr/>
          <p:nvPr/>
        </p:nvSpPr>
        <p:spPr>
          <a:xfrm>
            <a:off x="2150439" y="2812572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2662031" y="2878862"/>
            <a:ext cx="4026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3x</a:t>
            </a:r>
          </a:p>
          <a:p>
            <a:r>
              <a:rPr lang="en-US" dirty="0" smtClean="0"/>
              <a:t>1x</a:t>
            </a:r>
          </a:p>
          <a:p>
            <a:r>
              <a:rPr lang="en-US" dirty="0" smtClean="0"/>
              <a:t>1x</a:t>
            </a:r>
          </a:p>
          <a:p>
            <a:r>
              <a:rPr lang="en-US" dirty="0" smtClean="0"/>
              <a:t>2x</a:t>
            </a:r>
            <a:endParaRPr lang="da-DK" dirty="0"/>
          </a:p>
        </p:txBody>
      </p:sp>
      <p:sp>
        <p:nvSpPr>
          <p:cNvPr id="80" name="Rektangel 49"/>
          <p:cNvSpPr/>
          <p:nvPr/>
        </p:nvSpPr>
        <p:spPr>
          <a:xfrm>
            <a:off x="1791408" y="3290054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1" name="Rektangel 49"/>
          <p:cNvSpPr/>
          <p:nvPr/>
        </p:nvSpPr>
        <p:spPr>
          <a:xfrm>
            <a:off x="2022778" y="3288669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2" name="Rektangel 49"/>
          <p:cNvSpPr/>
          <p:nvPr/>
        </p:nvSpPr>
        <p:spPr>
          <a:xfrm>
            <a:off x="1562717" y="3288669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3" name="Rektangel 49"/>
          <p:cNvSpPr/>
          <p:nvPr/>
        </p:nvSpPr>
        <p:spPr>
          <a:xfrm>
            <a:off x="2251469" y="3287276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4" name="Rektangel 49"/>
          <p:cNvSpPr/>
          <p:nvPr/>
        </p:nvSpPr>
        <p:spPr>
          <a:xfrm>
            <a:off x="1778580" y="3563805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5" name="Rektangel 49"/>
          <p:cNvSpPr/>
          <p:nvPr/>
        </p:nvSpPr>
        <p:spPr>
          <a:xfrm>
            <a:off x="2009950" y="3562420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6" name="Rektangel 49"/>
          <p:cNvSpPr/>
          <p:nvPr/>
        </p:nvSpPr>
        <p:spPr>
          <a:xfrm>
            <a:off x="1549889" y="3562420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7" name="Rektangel 49"/>
          <p:cNvSpPr/>
          <p:nvPr/>
        </p:nvSpPr>
        <p:spPr>
          <a:xfrm>
            <a:off x="2238641" y="3561027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8" name="Rektangel 49"/>
          <p:cNvSpPr/>
          <p:nvPr/>
        </p:nvSpPr>
        <p:spPr>
          <a:xfrm>
            <a:off x="6884842" y="1191360"/>
            <a:ext cx="360000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9" name="Rektangel 49"/>
          <p:cNvSpPr/>
          <p:nvPr/>
        </p:nvSpPr>
        <p:spPr>
          <a:xfrm>
            <a:off x="5445690" y="3276712"/>
            <a:ext cx="792000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0" name="Rektangel 49"/>
          <p:cNvSpPr/>
          <p:nvPr/>
        </p:nvSpPr>
        <p:spPr>
          <a:xfrm>
            <a:off x="6286313" y="3138828"/>
            <a:ext cx="396000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1" name="Rektangel 49"/>
          <p:cNvSpPr/>
          <p:nvPr/>
        </p:nvSpPr>
        <p:spPr>
          <a:xfrm>
            <a:off x="5445690" y="3130951"/>
            <a:ext cx="756000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2" name="Rektangel 49"/>
          <p:cNvSpPr/>
          <p:nvPr/>
        </p:nvSpPr>
        <p:spPr>
          <a:xfrm>
            <a:off x="5896890" y="2987316"/>
            <a:ext cx="360000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3" name="Rektangel 49"/>
          <p:cNvSpPr/>
          <p:nvPr/>
        </p:nvSpPr>
        <p:spPr>
          <a:xfrm>
            <a:off x="5445690" y="3463090"/>
            <a:ext cx="828000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4" name="Rektangel 49"/>
          <p:cNvSpPr/>
          <p:nvPr/>
        </p:nvSpPr>
        <p:spPr>
          <a:xfrm>
            <a:off x="5445690" y="2983553"/>
            <a:ext cx="360000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5" name="Tekstboks 71"/>
          <p:cNvSpPr txBox="1"/>
          <p:nvPr/>
        </p:nvSpPr>
        <p:spPr>
          <a:xfrm>
            <a:off x="4528234" y="2864205"/>
            <a:ext cx="11933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000" b="1" i="1" dirty="0" smtClean="0">
                <a:solidFill>
                  <a:prstClr val="black"/>
                </a:solidFill>
                <a:latin typeface="Calibri"/>
              </a:rPr>
              <a:t>Species A</a:t>
            </a:r>
            <a:endParaRPr lang="da-DK" sz="1000" b="1" i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6" name="Tekstboks 71"/>
          <p:cNvSpPr txBox="1"/>
          <p:nvPr/>
        </p:nvSpPr>
        <p:spPr>
          <a:xfrm>
            <a:off x="4528234" y="3009552"/>
            <a:ext cx="11933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000" b="1" i="1" dirty="0" smtClean="0">
                <a:solidFill>
                  <a:prstClr val="black"/>
                </a:solidFill>
                <a:latin typeface="Calibri"/>
              </a:rPr>
              <a:t>Species B</a:t>
            </a:r>
            <a:endParaRPr lang="da-DK" sz="1000" b="1" i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7" name="Tekstboks 71"/>
          <p:cNvSpPr txBox="1"/>
          <p:nvPr/>
        </p:nvSpPr>
        <p:spPr>
          <a:xfrm>
            <a:off x="4561511" y="3163519"/>
            <a:ext cx="11933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000" b="1" i="1" dirty="0" smtClean="0">
                <a:solidFill>
                  <a:prstClr val="black"/>
                </a:solidFill>
                <a:latin typeface="Calibri"/>
              </a:rPr>
              <a:t>Species C</a:t>
            </a:r>
            <a:endParaRPr lang="da-DK" sz="1000" b="1" i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8" name="Tekstboks 71"/>
          <p:cNvSpPr txBox="1"/>
          <p:nvPr/>
        </p:nvSpPr>
        <p:spPr>
          <a:xfrm>
            <a:off x="4579854" y="3348720"/>
            <a:ext cx="11933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000" b="1" i="1" dirty="0" smtClean="0">
                <a:solidFill>
                  <a:prstClr val="black"/>
                </a:solidFill>
                <a:latin typeface="Calibri"/>
              </a:rPr>
              <a:t>Species D</a:t>
            </a:r>
            <a:endParaRPr lang="da-DK" sz="1000" b="1" i="1" dirty="0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99" name="Lige pilforbindelse 60"/>
          <p:cNvCxnSpPr/>
          <p:nvPr/>
        </p:nvCxnSpPr>
        <p:spPr>
          <a:xfrm flipH="1">
            <a:off x="6178232" y="1898830"/>
            <a:ext cx="674362" cy="840123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kstboks 61"/>
          <p:cNvSpPr txBox="1"/>
          <p:nvPr/>
        </p:nvSpPr>
        <p:spPr>
          <a:xfrm>
            <a:off x="6447375" y="2400398"/>
            <a:ext cx="810438" cy="338554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FFFFFF"/>
                </a:solidFill>
                <a:latin typeface="Calibri"/>
              </a:rPr>
              <a:t>Binning</a:t>
            </a:r>
            <a:endParaRPr lang="en-GB" sz="1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12" name="Rektangel 49"/>
          <p:cNvSpPr/>
          <p:nvPr/>
        </p:nvSpPr>
        <p:spPr>
          <a:xfrm>
            <a:off x="2225974" y="4060578"/>
            <a:ext cx="396000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3" name="Rektangel 49"/>
          <p:cNvSpPr/>
          <p:nvPr/>
        </p:nvSpPr>
        <p:spPr>
          <a:xfrm>
            <a:off x="1427524" y="4060578"/>
            <a:ext cx="756000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4" name="Rektangel 49"/>
          <p:cNvSpPr/>
          <p:nvPr/>
        </p:nvSpPr>
        <p:spPr>
          <a:xfrm>
            <a:off x="2448123" y="3951133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5" name="Rektangel 49"/>
          <p:cNvSpPr/>
          <p:nvPr/>
        </p:nvSpPr>
        <p:spPr>
          <a:xfrm>
            <a:off x="2181987" y="3951133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7" name="Rektangel 49"/>
          <p:cNvSpPr/>
          <p:nvPr/>
        </p:nvSpPr>
        <p:spPr>
          <a:xfrm>
            <a:off x="1685412" y="3951133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8" name="Rektangel 49"/>
          <p:cNvSpPr/>
          <p:nvPr/>
        </p:nvSpPr>
        <p:spPr>
          <a:xfrm>
            <a:off x="1921063" y="3951133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9" name="Rektangel 49"/>
          <p:cNvSpPr/>
          <p:nvPr/>
        </p:nvSpPr>
        <p:spPr>
          <a:xfrm>
            <a:off x="1413420" y="3951133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0" name="Rektangel 49"/>
          <p:cNvSpPr/>
          <p:nvPr/>
        </p:nvSpPr>
        <p:spPr>
          <a:xfrm>
            <a:off x="1962241" y="3375868"/>
            <a:ext cx="442566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1" name="Rektangel 49"/>
          <p:cNvSpPr/>
          <p:nvPr/>
        </p:nvSpPr>
        <p:spPr>
          <a:xfrm>
            <a:off x="2324327" y="3861335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2" name="Rektangel 49"/>
          <p:cNvSpPr/>
          <p:nvPr/>
        </p:nvSpPr>
        <p:spPr>
          <a:xfrm>
            <a:off x="2035431" y="3861335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3" name="Rektangel 49"/>
          <p:cNvSpPr/>
          <p:nvPr/>
        </p:nvSpPr>
        <p:spPr>
          <a:xfrm>
            <a:off x="1521432" y="3861335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4" name="Rektangel 49"/>
          <p:cNvSpPr/>
          <p:nvPr/>
        </p:nvSpPr>
        <p:spPr>
          <a:xfrm>
            <a:off x="1787360" y="3861335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33" name="Tekstboks 61"/>
          <p:cNvSpPr txBox="1"/>
          <p:nvPr/>
        </p:nvSpPr>
        <p:spPr>
          <a:xfrm>
            <a:off x="4869250" y="2476796"/>
            <a:ext cx="8164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smtClean="0">
                <a:solidFill>
                  <a:prstClr val="black"/>
                </a:solidFill>
                <a:latin typeface="Calibri"/>
              </a:rPr>
              <a:t>Species</a:t>
            </a:r>
            <a:endParaRPr lang="en-GB" sz="1600" b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534349" y="391789"/>
            <a:ext cx="1019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Sample1</a:t>
            </a:r>
            <a:endParaRPr lang="en-US" dirty="0"/>
          </a:p>
        </p:txBody>
      </p:sp>
      <p:cxnSp>
        <p:nvCxnSpPr>
          <p:cNvPr id="101" name="Lige pilforbindelse 60"/>
          <p:cNvCxnSpPr/>
          <p:nvPr/>
        </p:nvCxnSpPr>
        <p:spPr>
          <a:xfrm>
            <a:off x="2125163" y="4388376"/>
            <a:ext cx="1140113" cy="313095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9" name="image5.ti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852594" y="3648611"/>
            <a:ext cx="1751509" cy="1614252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130" name="Lige pilforbindelse 60"/>
          <p:cNvCxnSpPr/>
          <p:nvPr/>
        </p:nvCxnSpPr>
        <p:spPr>
          <a:xfrm flipV="1">
            <a:off x="5896890" y="4455737"/>
            <a:ext cx="727935" cy="448384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47" descr="Screen Shot 2014-11-14 at 12.57.25 A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2552" y="4455737"/>
            <a:ext cx="2529634" cy="745275"/>
          </a:xfrm>
          <a:prstGeom prst="rect">
            <a:avLst/>
          </a:prstGeom>
        </p:spPr>
      </p:pic>
      <p:sp>
        <p:nvSpPr>
          <p:cNvPr id="106" name="Tekstboks 71"/>
          <p:cNvSpPr txBox="1"/>
          <p:nvPr/>
        </p:nvSpPr>
        <p:spPr>
          <a:xfrm>
            <a:off x="3394329" y="1735209"/>
            <a:ext cx="1133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600" dirty="0" smtClean="0">
                <a:solidFill>
                  <a:prstClr val="black"/>
                </a:solidFill>
                <a:latin typeface="Calibri"/>
              </a:rPr>
              <a:t>100-150 bp</a:t>
            </a:r>
            <a:endParaRPr lang="da-DK" sz="16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0" name="Tekstboks 61"/>
          <p:cNvSpPr txBox="1"/>
          <p:nvPr/>
        </p:nvSpPr>
        <p:spPr>
          <a:xfrm>
            <a:off x="3369372" y="4049822"/>
            <a:ext cx="22948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smtClean="0">
                <a:solidFill>
                  <a:prstClr val="black"/>
                </a:solidFill>
                <a:latin typeface="Calibri"/>
              </a:rPr>
              <a:t>Samples by species table</a:t>
            </a:r>
            <a:endParaRPr lang="en-GB" sz="1600" b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2" name="Rounded Rectangle 101"/>
          <p:cNvSpPr/>
          <p:nvPr/>
        </p:nvSpPr>
        <p:spPr>
          <a:xfrm>
            <a:off x="3190905" y="5610725"/>
            <a:ext cx="2661281" cy="827594"/>
          </a:xfrm>
          <a:prstGeom prst="round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digital</a:t>
            </a:r>
            <a:r>
              <a:rPr lang="zh-CN" altLang="en-US" dirty="0" smtClean="0"/>
              <a:t> </a:t>
            </a:r>
            <a:r>
              <a:rPr lang="en-US" altLang="zh-CN" dirty="0" smtClean="0"/>
              <a:t>normalization</a:t>
            </a:r>
            <a:endParaRPr lang="en-US" dirty="0"/>
          </a:p>
        </p:txBody>
      </p:sp>
      <p:cxnSp>
        <p:nvCxnSpPr>
          <p:cNvPr id="103" name="Lige pilforbindelse 60"/>
          <p:cNvCxnSpPr>
            <a:stCxn id="102" idx="0"/>
          </p:cNvCxnSpPr>
          <p:nvPr/>
        </p:nvCxnSpPr>
        <p:spPr>
          <a:xfrm flipV="1">
            <a:off x="4521546" y="1448557"/>
            <a:ext cx="849773" cy="4162168"/>
          </a:xfrm>
          <a:prstGeom prst="straightConnector1">
            <a:avLst/>
          </a:prstGeom>
          <a:ln w="76200" cmpd="sng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/>
          <p:cNvSpPr txBox="1"/>
          <p:nvPr/>
        </p:nvSpPr>
        <p:spPr>
          <a:xfrm>
            <a:off x="1521432" y="162120"/>
            <a:ext cx="7071969" cy="461665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A typical pipeline of </a:t>
            </a:r>
            <a:r>
              <a:rPr lang="en-US" sz="2400" dirty="0" err="1" smtClean="0">
                <a:solidFill>
                  <a:schemeClr val="bg1"/>
                </a:solidFill>
              </a:rPr>
              <a:t>metagenome</a:t>
            </a:r>
            <a:r>
              <a:rPr lang="en-US" sz="2400" dirty="0" smtClean="0">
                <a:solidFill>
                  <a:schemeClr val="bg1"/>
                </a:solidFill>
              </a:rPr>
              <a:t> diversity analysis 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E7218-4B15-ED49-B517-CE12D415F1A0}" type="slidenum">
              <a:rPr lang="en-US" smtClean="0"/>
              <a:t>5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61033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4927"/>
    </mc:Choice>
    <mc:Fallback xmlns="">
      <p:transition xmlns:p14="http://schemas.microsoft.com/office/powerpoint/2010/main" advTm="6492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Lige pilforbindelse 32"/>
          <p:cNvCxnSpPr/>
          <p:nvPr/>
        </p:nvCxnSpPr>
        <p:spPr>
          <a:xfrm>
            <a:off x="2545276" y="1144688"/>
            <a:ext cx="720000" cy="1588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boks 33"/>
          <p:cNvSpPr txBox="1"/>
          <p:nvPr/>
        </p:nvSpPr>
        <p:spPr>
          <a:xfrm>
            <a:off x="2302034" y="1199555"/>
            <a:ext cx="11432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600" dirty="0" smtClean="0">
                <a:solidFill>
                  <a:prstClr val="black"/>
                </a:solidFill>
                <a:latin typeface="Calibri"/>
              </a:rPr>
              <a:t>Sequencing</a:t>
            </a:r>
            <a:endParaRPr lang="en-GB" sz="1600" dirty="0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7" name="Lige pilforbindelse 60"/>
          <p:cNvCxnSpPr/>
          <p:nvPr/>
        </p:nvCxnSpPr>
        <p:spPr>
          <a:xfrm flipV="1">
            <a:off x="4836579" y="1299974"/>
            <a:ext cx="1089978" cy="676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kstboks 61"/>
          <p:cNvSpPr txBox="1"/>
          <p:nvPr/>
        </p:nvSpPr>
        <p:spPr>
          <a:xfrm>
            <a:off x="4903520" y="875662"/>
            <a:ext cx="979755" cy="338554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chemeClr val="bg1"/>
                </a:solidFill>
                <a:latin typeface="Calibri"/>
              </a:rPr>
              <a:t>Assembly </a:t>
            </a:r>
            <a:endParaRPr lang="en-GB" sz="1600" dirty="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0" name="Oval 9"/>
          <p:cNvSpPr/>
          <p:nvPr/>
        </p:nvSpPr>
        <p:spPr>
          <a:xfrm>
            <a:off x="1580287" y="1384569"/>
            <a:ext cx="272438" cy="272438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1852725" y="1108944"/>
            <a:ext cx="272438" cy="272438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1554253" y="861307"/>
            <a:ext cx="272438" cy="272438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1233483" y="1044939"/>
            <a:ext cx="272438" cy="272438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4" name="Rektangel 49"/>
          <p:cNvSpPr/>
          <p:nvPr/>
        </p:nvSpPr>
        <p:spPr>
          <a:xfrm>
            <a:off x="3819984" y="1433839"/>
            <a:ext cx="216024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5" name="Rektangel 49"/>
          <p:cNvSpPr/>
          <p:nvPr/>
        </p:nvSpPr>
        <p:spPr>
          <a:xfrm>
            <a:off x="4036008" y="1362250"/>
            <a:ext cx="216024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6" name="Rektangel 49"/>
          <p:cNvSpPr/>
          <p:nvPr/>
        </p:nvSpPr>
        <p:spPr>
          <a:xfrm>
            <a:off x="3988285" y="1521223"/>
            <a:ext cx="216024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7" name="Rektangel 49"/>
          <p:cNvSpPr/>
          <p:nvPr/>
        </p:nvSpPr>
        <p:spPr>
          <a:xfrm>
            <a:off x="4357044" y="1306736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Rektangel 49"/>
          <p:cNvSpPr/>
          <p:nvPr/>
        </p:nvSpPr>
        <p:spPr>
          <a:xfrm>
            <a:off x="3564210" y="1512116"/>
            <a:ext cx="216024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9" name="Rektangel 49"/>
          <p:cNvSpPr/>
          <p:nvPr/>
        </p:nvSpPr>
        <p:spPr>
          <a:xfrm>
            <a:off x="4100352" y="1282302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0" name="Rektangel 49"/>
          <p:cNvSpPr/>
          <p:nvPr/>
        </p:nvSpPr>
        <p:spPr>
          <a:xfrm>
            <a:off x="3780234" y="1601870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1" name="Rektangel 49"/>
          <p:cNvSpPr/>
          <p:nvPr/>
        </p:nvSpPr>
        <p:spPr>
          <a:xfrm>
            <a:off x="4244576" y="1557227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Rektangel 49"/>
          <p:cNvSpPr/>
          <p:nvPr/>
        </p:nvSpPr>
        <p:spPr>
          <a:xfrm>
            <a:off x="3618512" y="1319653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3" name="Rektangel 49"/>
          <p:cNvSpPr/>
          <p:nvPr/>
        </p:nvSpPr>
        <p:spPr>
          <a:xfrm>
            <a:off x="4285204" y="1444966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4" name="Rektangel 49"/>
          <p:cNvSpPr/>
          <p:nvPr/>
        </p:nvSpPr>
        <p:spPr>
          <a:xfrm>
            <a:off x="3927996" y="1156432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5" name="Rektangel 49"/>
          <p:cNvSpPr/>
          <p:nvPr/>
        </p:nvSpPr>
        <p:spPr>
          <a:xfrm>
            <a:off x="4285204" y="1178026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6" name="Rektangel 49"/>
          <p:cNvSpPr/>
          <p:nvPr/>
        </p:nvSpPr>
        <p:spPr>
          <a:xfrm>
            <a:off x="3997203" y="1663201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7" name="Rektangel 49"/>
          <p:cNvSpPr/>
          <p:nvPr/>
        </p:nvSpPr>
        <p:spPr>
          <a:xfrm>
            <a:off x="3402488" y="1299974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8" name="Rektangel 49"/>
          <p:cNvSpPr/>
          <p:nvPr/>
        </p:nvSpPr>
        <p:spPr>
          <a:xfrm>
            <a:off x="4249032" y="1675941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9" name="Rektangel 49"/>
          <p:cNvSpPr/>
          <p:nvPr/>
        </p:nvSpPr>
        <p:spPr>
          <a:xfrm>
            <a:off x="3650698" y="1148556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0" name="Rektangel 49"/>
          <p:cNvSpPr/>
          <p:nvPr/>
        </p:nvSpPr>
        <p:spPr>
          <a:xfrm>
            <a:off x="3570432" y="1663201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1" name="Rektangel 49"/>
          <p:cNvSpPr/>
          <p:nvPr/>
        </p:nvSpPr>
        <p:spPr>
          <a:xfrm>
            <a:off x="3456198" y="1425257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0" name="Tekstboks 71"/>
          <p:cNvSpPr txBox="1"/>
          <p:nvPr/>
        </p:nvSpPr>
        <p:spPr>
          <a:xfrm>
            <a:off x="3758710" y="807722"/>
            <a:ext cx="6930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600" b="1" dirty="0" smtClean="0">
                <a:solidFill>
                  <a:prstClr val="black"/>
                </a:solidFill>
                <a:latin typeface="Calibri"/>
              </a:rPr>
              <a:t>Reads</a:t>
            </a:r>
            <a:endParaRPr lang="da-DK" sz="1600" b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4" name="Tekstboks 71"/>
          <p:cNvSpPr txBox="1"/>
          <p:nvPr/>
        </p:nvSpPr>
        <p:spPr>
          <a:xfrm>
            <a:off x="6237690" y="795191"/>
            <a:ext cx="8127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600" b="1" dirty="0" smtClean="0">
                <a:solidFill>
                  <a:prstClr val="black"/>
                </a:solidFill>
                <a:latin typeface="Calibri"/>
              </a:rPr>
              <a:t>Contigs</a:t>
            </a:r>
            <a:endParaRPr lang="da-DK" sz="1600" b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5" name="Rektangel 49"/>
          <p:cNvSpPr/>
          <p:nvPr/>
        </p:nvSpPr>
        <p:spPr>
          <a:xfrm>
            <a:off x="6452842" y="1307194"/>
            <a:ext cx="792000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6" name="Rektangel 49"/>
          <p:cNvSpPr/>
          <p:nvPr/>
        </p:nvSpPr>
        <p:spPr>
          <a:xfrm>
            <a:off x="6641758" y="1508020"/>
            <a:ext cx="396000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7" name="Rektangel 49"/>
          <p:cNvSpPr/>
          <p:nvPr/>
        </p:nvSpPr>
        <p:spPr>
          <a:xfrm>
            <a:off x="6096594" y="1183758"/>
            <a:ext cx="756000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8" name="Rektangel 49"/>
          <p:cNvSpPr/>
          <p:nvPr/>
        </p:nvSpPr>
        <p:spPr>
          <a:xfrm>
            <a:off x="6092842" y="1384910"/>
            <a:ext cx="360000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9" name="Rektangel 49"/>
          <p:cNvSpPr/>
          <p:nvPr/>
        </p:nvSpPr>
        <p:spPr>
          <a:xfrm>
            <a:off x="6624825" y="1425261"/>
            <a:ext cx="828000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0" name="Tekstboks 71"/>
          <p:cNvSpPr txBox="1"/>
          <p:nvPr/>
        </p:nvSpPr>
        <p:spPr>
          <a:xfrm>
            <a:off x="6222907" y="1560276"/>
            <a:ext cx="9653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600" dirty="0" smtClean="0">
                <a:solidFill>
                  <a:prstClr val="black"/>
                </a:solidFill>
                <a:latin typeface="Calibri"/>
              </a:rPr>
              <a:t>1000+ bp</a:t>
            </a:r>
            <a:endParaRPr lang="da-DK" sz="16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1" name="Tekstboks 61"/>
          <p:cNvSpPr txBox="1"/>
          <p:nvPr/>
        </p:nvSpPr>
        <p:spPr>
          <a:xfrm>
            <a:off x="1463867" y="2400398"/>
            <a:ext cx="1152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smtClean="0">
                <a:solidFill>
                  <a:prstClr val="black"/>
                </a:solidFill>
                <a:latin typeface="Calibri"/>
              </a:rPr>
              <a:t>Abundance</a:t>
            </a:r>
            <a:endParaRPr lang="en-GB" sz="1600" b="1" dirty="0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62" name="Lige pilforbindelse 60"/>
          <p:cNvCxnSpPr/>
          <p:nvPr/>
        </p:nvCxnSpPr>
        <p:spPr>
          <a:xfrm flipH="1">
            <a:off x="3245323" y="3110364"/>
            <a:ext cx="1047038" cy="10146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kstboks 61"/>
          <p:cNvSpPr txBox="1"/>
          <p:nvPr/>
        </p:nvSpPr>
        <p:spPr>
          <a:xfrm>
            <a:off x="3394329" y="3210836"/>
            <a:ext cx="922047" cy="338554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FFFFFF"/>
                </a:solidFill>
                <a:latin typeface="Calibri"/>
              </a:rPr>
              <a:t>Mapping</a:t>
            </a:r>
            <a:endParaRPr lang="en-GB" sz="1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4" name="Rektangel 49"/>
          <p:cNvSpPr/>
          <p:nvPr/>
        </p:nvSpPr>
        <p:spPr>
          <a:xfrm>
            <a:off x="1521432" y="3660006"/>
            <a:ext cx="972000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5" name="Rektangel 49"/>
          <p:cNvSpPr/>
          <p:nvPr/>
        </p:nvSpPr>
        <p:spPr>
          <a:xfrm>
            <a:off x="1550731" y="3375918"/>
            <a:ext cx="39041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6" name="Rektangel 49"/>
          <p:cNvSpPr/>
          <p:nvPr/>
        </p:nvSpPr>
        <p:spPr>
          <a:xfrm>
            <a:off x="1510662" y="3086955"/>
            <a:ext cx="972000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7" name="Rektangel 49"/>
          <p:cNvSpPr/>
          <p:nvPr/>
        </p:nvSpPr>
        <p:spPr>
          <a:xfrm>
            <a:off x="1709774" y="2992684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8" name="Rektangel 49"/>
          <p:cNvSpPr/>
          <p:nvPr/>
        </p:nvSpPr>
        <p:spPr>
          <a:xfrm>
            <a:off x="1941144" y="2991299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9" name="Rektangel 49"/>
          <p:cNvSpPr/>
          <p:nvPr/>
        </p:nvSpPr>
        <p:spPr>
          <a:xfrm>
            <a:off x="1481083" y="2991299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0" name="Rektangel 49"/>
          <p:cNvSpPr/>
          <p:nvPr/>
        </p:nvSpPr>
        <p:spPr>
          <a:xfrm>
            <a:off x="2169835" y="2989906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1" name="Rektangel 49"/>
          <p:cNvSpPr/>
          <p:nvPr/>
        </p:nvSpPr>
        <p:spPr>
          <a:xfrm>
            <a:off x="1787360" y="2904017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2" name="Rektangel 49"/>
          <p:cNvSpPr/>
          <p:nvPr/>
        </p:nvSpPr>
        <p:spPr>
          <a:xfrm>
            <a:off x="2018730" y="2902632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3" name="Rektangel 49"/>
          <p:cNvSpPr/>
          <p:nvPr/>
        </p:nvSpPr>
        <p:spPr>
          <a:xfrm>
            <a:off x="1558669" y="2902632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4" name="Rektangel 49"/>
          <p:cNvSpPr/>
          <p:nvPr/>
        </p:nvSpPr>
        <p:spPr>
          <a:xfrm>
            <a:off x="2247421" y="2901239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5" name="Rektangel 49"/>
          <p:cNvSpPr/>
          <p:nvPr/>
        </p:nvSpPr>
        <p:spPr>
          <a:xfrm>
            <a:off x="1690378" y="2815350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6" name="Rektangel 49"/>
          <p:cNvSpPr/>
          <p:nvPr/>
        </p:nvSpPr>
        <p:spPr>
          <a:xfrm>
            <a:off x="1921748" y="2813965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7" name="Rektangel 49"/>
          <p:cNvSpPr/>
          <p:nvPr/>
        </p:nvSpPr>
        <p:spPr>
          <a:xfrm>
            <a:off x="1461687" y="2813965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8" name="Rektangel 49"/>
          <p:cNvSpPr/>
          <p:nvPr/>
        </p:nvSpPr>
        <p:spPr>
          <a:xfrm>
            <a:off x="2150439" y="2812572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2662031" y="2878862"/>
            <a:ext cx="4026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3x</a:t>
            </a:r>
          </a:p>
          <a:p>
            <a:r>
              <a:rPr lang="en-US" dirty="0" smtClean="0"/>
              <a:t>1x</a:t>
            </a:r>
          </a:p>
          <a:p>
            <a:r>
              <a:rPr lang="en-US" dirty="0" smtClean="0"/>
              <a:t>1x</a:t>
            </a:r>
          </a:p>
          <a:p>
            <a:r>
              <a:rPr lang="en-US" dirty="0" smtClean="0"/>
              <a:t>2x</a:t>
            </a:r>
            <a:endParaRPr lang="da-DK" dirty="0"/>
          </a:p>
        </p:txBody>
      </p:sp>
      <p:sp>
        <p:nvSpPr>
          <p:cNvPr id="80" name="Rektangel 49"/>
          <p:cNvSpPr/>
          <p:nvPr/>
        </p:nvSpPr>
        <p:spPr>
          <a:xfrm>
            <a:off x="1791408" y="3290054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1" name="Rektangel 49"/>
          <p:cNvSpPr/>
          <p:nvPr/>
        </p:nvSpPr>
        <p:spPr>
          <a:xfrm>
            <a:off x="2022778" y="3288669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2" name="Rektangel 49"/>
          <p:cNvSpPr/>
          <p:nvPr/>
        </p:nvSpPr>
        <p:spPr>
          <a:xfrm>
            <a:off x="1562717" y="3288669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3" name="Rektangel 49"/>
          <p:cNvSpPr/>
          <p:nvPr/>
        </p:nvSpPr>
        <p:spPr>
          <a:xfrm>
            <a:off x="2251469" y="3287276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4" name="Rektangel 49"/>
          <p:cNvSpPr/>
          <p:nvPr/>
        </p:nvSpPr>
        <p:spPr>
          <a:xfrm>
            <a:off x="1778580" y="3563805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5" name="Rektangel 49"/>
          <p:cNvSpPr/>
          <p:nvPr/>
        </p:nvSpPr>
        <p:spPr>
          <a:xfrm>
            <a:off x="2009950" y="3562420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6" name="Rektangel 49"/>
          <p:cNvSpPr/>
          <p:nvPr/>
        </p:nvSpPr>
        <p:spPr>
          <a:xfrm>
            <a:off x="1549889" y="3562420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7" name="Rektangel 49"/>
          <p:cNvSpPr/>
          <p:nvPr/>
        </p:nvSpPr>
        <p:spPr>
          <a:xfrm>
            <a:off x="2238641" y="3561027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8" name="Rektangel 49"/>
          <p:cNvSpPr/>
          <p:nvPr/>
        </p:nvSpPr>
        <p:spPr>
          <a:xfrm>
            <a:off x="6884842" y="1191360"/>
            <a:ext cx="360000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9" name="Rektangel 49"/>
          <p:cNvSpPr/>
          <p:nvPr/>
        </p:nvSpPr>
        <p:spPr>
          <a:xfrm>
            <a:off x="5445690" y="3276712"/>
            <a:ext cx="792000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0" name="Rektangel 49"/>
          <p:cNvSpPr/>
          <p:nvPr/>
        </p:nvSpPr>
        <p:spPr>
          <a:xfrm>
            <a:off x="6286313" y="3138828"/>
            <a:ext cx="396000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1" name="Rektangel 49"/>
          <p:cNvSpPr/>
          <p:nvPr/>
        </p:nvSpPr>
        <p:spPr>
          <a:xfrm>
            <a:off x="5445690" y="3130951"/>
            <a:ext cx="756000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2" name="Rektangel 49"/>
          <p:cNvSpPr/>
          <p:nvPr/>
        </p:nvSpPr>
        <p:spPr>
          <a:xfrm>
            <a:off x="5896890" y="2987316"/>
            <a:ext cx="360000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3" name="Rektangel 49"/>
          <p:cNvSpPr/>
          <p:nvPr/>
        </p:nvSpPr>
        <p:spPr>
          <a:xfrm>
            <a:off x="5445690" y="3463090"/>
            <a:ext cx="828000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4" name="Rektangel 49"/>
          <p:cNvSpPr/>
          <p:nvPr/>
        </p:nvSpPr>
        <p:spPr>
          <a:xfrm>
            <a:off x="5445690" y="2983553"/>
            <a:ext cx="360000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5" name="Tekstboks 71"/>
          <p:cNvSpPr txBox="1"/>
          <p:nvPr/>
        </p:nvSpPr>
        <p:spPr>
          <a:xfrm>
            <a:off x="4528234" y="2864205"/>
            <a:ext cx="11933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000" b="1" i="1" dirty="0" smtClean="0">
                <a:solidFill>
                  <a:prstClr val="black"/>
                </a:solidFill>
                <a:latin typeface="Calibri"/>
              </a:rPr>
              <a:t>Species A</a:t>
            </a:r>
            <a:endParaRPr lang="da-DK" sz="1000" b="1" i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6" name="Tekstboks 71"/>
          <p:cNvSpPr txBox="1"/>
          <p:nvPr/>
        </p:nvSpPr>
        <p:spPr>
          <a:xfrm>
            <a:off x="4528234" y="3009552"/>
            <a:ext cx="11933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000" b="1" i="1" dirty="0" smtClean="0">
                <a:solidFill>
                  <a:prstClr val="black"/>
                </a:solidFill>
                <a:latin typeface="Calibri"/>
              </a:rPr>
              <a:t>Species B</a:t>
            </a:r>
            <a:endParaRPr lang="da-DK" sz="1000" b="1" i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7" name="Tekstboks 71"/>
          <p:cNvSpPr txBox="1"/>
          <p:nvPr/>
        </p:nvSpPr>
        <p:spPr>
          <a:xfrm>
            <a:off x="4561511" y="3163519"/>
            <a:ext cx="11933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000" b="1" i="1" dirty="0" smtClean="0">
                <a:solidFill>
                  <a:prstClr val="black"/>
                </a:solidFill>
                <a:latin typeface="Calibri"/>
              </a:rPr>
              <a:t>Species C</a:t>
            </a:r>
            <a:endParaRPr lang="da-DK" sz="1000" b="1" i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8" name="Tekstboks 71"/>
          <p:cNvSpPr txBox="1"/>
          <p:nvPr/>
        </p:nvSpPr>
        <p:spPr>
          <a:xfrm>
            <a:off x="4579854" y="3348720"/>
            <a:ext cx="11933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000" b="1" i="1" dirty="0" smtClean="0">
                <a:solidFill>
                  <a:prstClr val="black"/>
                </a:solidFill>
                <a:latin typeface="Calibri"/>
              </a:rPr>
              <a:t>Species D</a:t>
            </a:r>
            <a:endParaRPr lang="da-DK" sz="1000" b="1" i="1" dirty="0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99" name="Lige pilforbindelse 60"/>
          <p:cNvCxnSpPr/>
          <p:nvPr/>
        </p:nvCxnSpPr>
        <p:spPr>
          <a:xfrm flipH="1">
            <a:off x="6178232" y="1898830"/>
            <a:ext cx="674362" cy="840123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kstboks 61"/>
          <p:cNvSpPr txBox="1"/>
          <p:nvPr/>
        </p:nvSpPr>
        <p:spPr>
          <a:xfrm>
            <a:off x="6447375" y="2400398"/>
            <a:ext cx="810438" cy="338554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FFFFFF"/>
                </a:solidFill>
                <a:latin typeface="Calibri"/>
              </a:rPr>
              <a:t>Binning</a:t>
            </a:r>
            <a:endParaRPr lang="en-GB" sz="1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12" name="Rektangel 49"/>
          <p:cNvSpPr/>
          <p:nvPr/>
        </p:nvSpPr>
        <p:spPr>
          <a:xfrm>
            <a:off x="2225974" y="4060578"/>
            <a:ext cx="396000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3" name="Rektangel 49"/>
          <p:cNvSpPr/>
          <p:nvPr/>
        </p:nvSpPr>
        <p:spPr>
          <a:xfrm>
            <a:off x="1427524" y="4060578"/>
            <a:ext cx="756000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4" name="Rektangel 49"/>
          <p:cNvSpPr/>
          <p:nvPr/>
        </p:nvSpPr>
        <p:spPr>
          <a:xfrm>
            <a:off x="2448123" y="3951133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5" name="Rektangel 49"/>
          <p:cNvSpPr/>
          <p:nvPr/>
        </p:nvSpPr>
        <p:spPr>
          <a:xfrm>
            <a:off x="2181987" y="3951133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7" name="Rektangel 49"/>
          <p:cNvSpPr/>
          <p:nvPr/>
        </p:nvSpPr>
        <p:spPr>
          <a:xfrm>
            <a:off x="1685412" y="3951133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8" name="Rektangel 49"/>
          <p:cNvSpPr/>
          <p:nvPr/>
        </p:nvSpPr>
        <p:spPr>
          <a:xfrm>
            <a:off x="1921063" y="3951133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9" name="Rektangel 49"/>
          <p:cNvSpPr/>
          <p:nvPr/>
        </p:nvSpPr>
        <p:spPr>
          <a:xfrm>
            <a:off x="1413420" y="3951133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0" name="Rektangel 49"/>
          <p:cNvSpPr/>
          <p:nvPr/>
        </p:nvSpPr>
        <p:spPr>
          <a:xfrm>
            <a:off x="1962241" y="3375868"/>
            <a:ext cx="442566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1" name="Rektangel 49"/>
          <p:cNvSpPr/>
          <p:nvPr/>
        </p:nvSpPr>
        <p:spPr>
          <a:xfrm>
            <a:off x="2324327" y="3861335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2" name="Rektangel 49"/>
          <p:cNvSpPr/>
          <p:nvPr/>
        </p:nvSpPr>
        <p:spPr>
          <a:xfrm>
            <a:off x="2035431" y="3861335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3" name="Rektangel 49"/>
          <p:cNvSpPr/>
          <p:nvPr/>
        </p:nvSpPr>
        <p:spPr>
          <a:xfrm>
            <a:off x="1521432" y="3861335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4" name="Rektangel 49"/>
          <p:cNvSpPr/>
          <p:nvPr/>
        </p:nvSpPr>
        <p:spPr>
          <a:xfrm>
            <a:off x="1787360" y="3861335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33" name="Tekstboks 61"/>
          <p:cNvSpPr txBox="1"/>
          <p:nvPr/>
        </p:nvSpPr>
        <p:spPr>
          <a:xfrm>
            <a:off x="4869250" y="2476796"/>
            <a:ext cx="8164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smtClean="0">
                <a:solidFill>
                  <a:prstClr val="black"/>
                </a:solidFill>
                <a:latin typeface="Calibri"/>
              </a:rPr>
              <a:t>Species</a:t>
            </a:r>
            <a:endParaRPr lang="en-GB" sz="1600" b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534349" y="391789"/>
            <a:ext cx="1019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Sample1</a:t>
            </a:r>
            <a:endParaRPr lang="en-US" dirty="0"/>
          </a:p>
        </p:txBody>
      </p:sp>
      <p:cxnSp>
        <p:nvCxnSpPr>
          <p:cNvPr id="101" name="Lige pilforbindelse 60"/>
          <p:cNvCxnSpPr/>
          <p:nvPr/>
        </p:nvCxnSpPr>
        <p:spPr>
          <a:xfrm>
            <a:off x="2125163" y="4388376"/>
            <a:ext cx="1140113" cy="313095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9" name="image5.ti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852594" y="3648611"/>
            <a:ext cx="1751509" cy="1614252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130" name="Lige pilforbindelse 60"/>
          <p:cNvCxnSpPr/>
          <p:nvPr/>
        </p:nvCxnSpPr>
        <p:spPr>
          <a:xfrm flipV="1">
            <a:off x="5896890" y="4455737"/>
            <a:ext cx="727935" cy="448384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47" descr="Screen Shot 2014-11-14 at 12.57.25 A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2552" y="4455737"/>
            <a:ext cx="2529634" cy="745275"/>
          </a:xfrm>
          <a:prstGeom prst="rect">
            <a:avLst/>
          </a:prstGeom>
        </p:spPr>
      </p:pic>
      <p:sp>
        <p:nvSpPr>
          <p:cNvPr id="106" name="Tekstboks 71"/>
          <p:cNvSpPr txBox="1"/>
          <p:nvPr/>
        </p:nvSpPr>
        <p:spPr>
          <a:xfrm>
            <a:off x="3394329" y="1735209"/>
            <a:ext cx="1133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600" dirty="0" smtClean="0">
                <a:solidFill>
                  <a:prstClr val="black"/>
                </a:solidFill>
                <a:latin typeface="Calibri"/>
              </a:rPr>
              <a:t>100-150 bp</a:t>
            </a:r>
            <a:endParaRPr lang="da-DK" sz="16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0" name="Tekstboks 61"/>
          <p:cNvSpPr txBox="1"/>
          <p:nvPr/>
        </p:nvSpPr>
        <p:spPr>
          <a:xfrm>
            <a:off x="3369372" y="4049822"/>
            <a:ext cx="22948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smtClean="0">
                <a:solidFill>
                  <a:prstClr val="black"/>
                </a:solidFill>
                <a:latin typeface="Calibri"/>
              </a:rPr>
              <a:t>Samples by species table</a:t>
            </a:r>
            <a:endParaRPr lang="en-GB" sz="1600" b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2" name="Rounded Rectangle 101"/>
          <p:cNvSpPr/>
          <p:nvPr/>
        </p:nvSpPr>
        <p:spPr>
          <a:xfrm>
            <a:off x="3384109" y="5587430"/>
            <a:ext cx="1735845" cy="827594"/>
          </a:xfrm>
          <a:prstGeom prst="round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Error analysis</a:t>
            </a:r>
            <a:endParaRPr lang="en-US" dirty="0"/>
          </a:p>
        </p:txBody>
      </p:sp>
      <p:cxnSp>
        <p:nvCxnSpPr>
          <p:cNvPr id="103" name="Lige pilforbindelse 60"/>
          <p:cNvCxnSpPr>
            <a:stCxn id="102" idx="0"/>
          </p:cNvCxnSpPr>
          <p:nvPr/>
        </p:nvCxnSpPr>
        <p:spPr>
          <a:xfrm flipV="1">
            <a:off x="4252032" y="1425262"/>
            <a:ext cx="1193658" cy="4162168"/>
          </a:xfrm>
          <a:prstGeom prst="straightConnector1">
            <a:avLst/>
          </a:prstGeom>
          <a:ln w="76200" cmpd="sng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Lige pilforbindelse 60"/>
          <p:cNvCxnSpPr>
            <a:stCxn id="102" idx="0"/>
          </p:cNvCxnSpPr>
          <p:nvPr/>
        </p:nvCxnSpPr>
        <p:spPr>
          <a:xfrm flipH="1" flipV="1">
            <a:off x="3758710" y="3633036"/>
            <a:ext cx="493322" cy="1954394"/>
          </a:xfrm>
          <a:prstGeom prst="straightConnector1">
            <a:avLst/>
          </a:prstGeom>
          <a:ln w="76200" cmpd="sng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Lige pilforbindelse 60"/>
          <p:cNvCxnSpPr>
            <a:stCxn id="102" idx="0"/>
          </p:cNvCxnSpPr>
          <p:nvPr/>
        </p:nvCxnSpPr>
        <p:spPr>
          <a:xfrm flipV="1">
            <a:off x="4252032" y="2844294"/>
            <a:ext cx="2200810" cy="2743136"/>
          </a:xfrm>
          <a:prstGeom prst="straightConnector1">
            <a:avLst/>
          </a:prstGeom>
          <a:ln w="76200" cmpd="sng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/>
          <p:cNvSpPr txBox="1"/>
          <p:nvPr/>
        </p:nvSpPr>
        <p:spPr>
          <a:xfrm>
            <a:off x="1521432" y="162120"/>
            <a:ext cx="7071969" cy="461665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A typical pipeline of </a:t>
            </a:r>
            <a:r>
              <a:rPr lang="en-US" sz="2400" dirty="0" err="1" smtClean="0">
                <a:solidFill>
                  <a:schemeClr val="bg1"/>
                </a:solidFill>
              </a:rPr>
              <a:t>metagenome</a:t>
            </a:r>
            <a:r>
              <a:rPr lang="en-US" sz="2400" dirty="0" smtClean="0">
                <a:solidFill>
                  <a:schemeClr val="bg1"/>
                </a:solidFill>
              </a:rPr>
              <a:t> diversity analysis 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E7218-4B15-ED49-B517-CE12D415F1A0}" type="slidenum">
              <a:rPr lang="en-US" smtClean="0"/>
              <a:t>6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07117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4927"/>
    </mc:Choice>
    <mc:Fallback xmlns="">
      <p:transition xmlns:p14="http://schemas.microsoft.com/office/powerpoint/2010/main" advTm="6492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Lige pilforbindelse 32"/>
          <p:cNvCxnSpPr/>
          <p:nvPr/>
        </p:nvCxnSpPr>
        <p:spPr>
          <a:xfrm>
            <a:off x="2545276" y="1144688"/>
            <a:ext cx="720000" cy="1588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kstboks 33"/>
          <p:cNvSpPr txBox="1"/>
          <p:nvPr/>
        </p:nvSpPr>
        <p:spPr>
          <a:xfrm>
            <a:off x="2302034" y="1199555"/>
            <a:ext cx="11432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600" dirty="0" smtClean="0">
                <a:solidFill>
                  <a:prstClr val="black"/>
                </a:solidFill>
                <a:latin typeface="Calibri"/>
              </a:rPr>
              <a:t>Sequencing</a:t>
            </a:r>
            <a:endParaRPr lang="en-GB" sz="1600" dirty="0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7" name="Lige pilforbindelse 60"/>
          <p:cNvCxnSpPr/>
          <p:nvPr/>
        </p:nvCxnSpPr>
        <p:spPr>
          <a:xfrm flipV="1">
            <a:off x="4836579" y="1299974"/>
            <a:ext cx="1089978" cy="676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kstboks 61"/>
          <p:cNvSpPr txBox="1"/>
          <p:nvPr/>
        </p:nvSpPr>
        <p:spPr>
          <a:xfrm>
            <a:off x="4903520" y="875662"/>
            <a:ext cx="979755" cy="338554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chemeClr val="bg1"/>
                </a:solidFill>
                <a:latin typeface="Calibri"/>
              </a:rPr>
              <a:t>Assembly </a:t>
            </a:r>
            <a:endParaRPr lang="en-GB" sz="1600" dirty="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0" name="Oval 9"/>
          <p:cNvSpPr/>
          <p:nvPr/>
        </p:nvSpPr>
        <p:spPr>
          <a:xfrm>
            <a:off x="1580287" y="1384569"/>
            <a:ext cx="272438" cy="272438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1852725" y="1108944"/>
            <a:ext cx="272438" cy="272438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1554253" y="861307"/>
            <a:ext cx="272438" cy="272438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1233483" y="1044939"/>
            <a:ext cx="272438" cy="272438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4" name="Rektangel 49"/>
          <p:cNvSpPr/>
          <p:nvPr/>
        </p:nvSpPr>
        <p:spPr>
          <a:xfrm>
            <a:off x="3819984" y="1433839"/>
            <a:ext cx="216024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5" name="Rektangel 49"/>
          <p:cNvSpPr/>
          <p:nvPr/>
        </p:nvSpPr>
        <p:spPr>
          <a:xfrm>
            <a:off x="4036008" y="1362250"/>
            <a:ext cx="216024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6" name="Rektangel 49"/>
          <p:cNvSpPr/>
          <p:nvPr/>
        </p:nvSpPr>
        <p:spPr>
          <a:xfrm>
            <a:off x="3988285" y="1521223"/>
            <a:ext cx="216024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7" name="Rektangel 49"/>
          <p:cNvSpPr/>
          <p:nvPr/>
        </p:nvSpPr>
        <p:spPr>
          <a:xfrm>
            <a:off x="4357044" y="1306736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Rektangel 49"/>
          <p:cNvSpPr/>
          <p:nvPr/>
        </p:nvSpPr>
        <p:spPr>
          <a:xfrm>
            <a:off x="3564210" y="1512116"/>
            <a:ext cx="216024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9" name="Rektangel 49"/>
          <p:cNvSpPr/>
          <p:nvPr/>
        </p:nvSpPr>
        <p:spPr>
          <a:xfrm>
            <a:off x="4100352" y="1282302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0" name="Rektangel 49"/>
          <p:cNvSpPr/>
          <p:nvPr/>
        </p:nvSpPr>
        <p:spPr>
          <a:xfrm>
            <a:off x="3780234" y="1601870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1" name="Rektangel 49"/>
          <p:cNvSpPr/>
          <p:nvPr/>
        </p:nvSpPr>
        <p:spPr>
          <a:xfrm>
            <a:off x="4244576" y="1557227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2" name="Rektangel 49"/>
          <p:cNvSpPr/>
          <p:nvPr/>
        </p:nvSpPr>
        <p:spPr>
          <a:xfrm>
            <a:off x="3618512" y="1319653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3" name="Rektangel 49"/>
          <p:cNvSpPr/>
          <p:nvPr/>
        </p:nvSpPr>
        <p:spPr>
          <a:xfrm>
            <a:off x="4285204" y="1444966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4" name="Rektangel 49"/>
          <p:cNvSpPr/>
          <p:nvPr/>
        </p:nvSpPr>
        <p:spPr>
          <a:xfrm>
            <a:off x="3927996" y="1156432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5" name="Rektangel 49"/>
          <p:cNvSpPr/>
          <p:nvPr/>
        </p:nvSpPr>
        <p:spPr>
          <a:xfrm>
            <a:off x="4285204" y="1178026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6" name="Rektangel 49"/>
          <p:cNvSpPr/>
          <p:nvPr/>
        </p:nvSpPr>
        <p:spPr>
          <a:xfrm>
            <a:off x="3997203" y="1663201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7" name="Rektangel 49"/>
          <p:cNvSpPr/>
          <p:nvPr/>
        </p:nvSpPr>
        <p:spPr>
          <a:xfrm>
            <a:off x="3402488" y="1299974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8" name="Rektangel 49"/>
          <p:cNvSpPr/>
          <p:nvPr/>
        </p:nvSpPr>
        <p:spPr>
          <a:xfrm>
            <a:off x="4249032" y="1675941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9" name="Rektangel 49"/>
          <p:cNvSpPr/>
          <p:nvPr/>
        </p:nvSpPr>
        <p:spPr>
          <a:xfrm>
            <a:off x="3650698" y="1148556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0" name="Rektangel 49"/>
          <p:cNvSpPr/>
          <p:nvPr/>
        </p:nvSpPr>
        <p:spPr>
          <a:xfrm>
            <a:off x="3570432" y="1663201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1" name="Rektangel 49"/>
          <p:cNvSpPr/>
          <p:nvPr/>
        </p:nvSpPr>
        <p:spPr>
          <a:xfrm>
            <a:off x="3456198" y="1425257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0" name="Tekstboks 71"/>
          <p:cNvSpPr txBox="1"/>
          <p:nvPr/>
        </p:nvSpPr>
        <p:spPr>
          <a:xfrm>
            <a:off x="3758710" y="807722"/>
            <a:ext cx="6930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600" b="1" dirty="0" smtClean="0">
                <a:solidFill>
                  <a:prstClr val="black"/>
                </a:solidFill>
                <a:latin typeface="Calibri"/>
              </a:rPr>
              <a:t>Reads</a:t>
            </a:r>
            <a:endParaRPr lang="da-DK" sz="1600" b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4" name="Tekstboks 71"/>
          <p:cNvSpPr txBox="1"/>
          <p:nvPr/>
        </p:nvSpPr>
        <p:spPr>
          <a:xfrm>
            <a:off x="6237690" y="795191"/>
            <a:ext cx="8127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600" b="1" dirty="0" smtClean="0">
                <a:solidFill>
                  <a:prstClr val="black"/>
                </a:solidFill>
                <a:latin typeface="Calibri"/>
              </a:rPr>
              <a:t>Contigs</a:t>
            </a:r>
            <a:endParaRPr lang="da-DK" sz="1600" b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5" name="Rektangel 49"/>
          <p:cNvSpPr/>
          <p:nvPr/>
        </p:nvSpPr>
        <p:spPr>
          <a:xfrm>
            <a:off x="6452842" y="1307194"/>
            <a:ext cx="792000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6" name="Rektangel 49"/>
          <p:cNvSpPr/>
          <p:nvPr/>
        </p:nvSpPr>
        <p:spPr>
          <a:xfrm>
            <a:off x="6641758" y="1508020"/>
            <a:ext cx="396000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7" name="Rektangel 49"/>
          <p:cNvSpPr/>
          <p:nvPr/>
        </p:nvSpPr>
        <p:spPr>
          <a:xfrm>
            <a:off x="6096594" y="1183758"/>
            <a:ext cx="756000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8" name="Rektangel 49"/>
          <p:cNvSpPr/>
          <p:nvPr/>
        </p:nvSpPr>
        <p:spPr>
          <a:xfrm>
            <a:off x="6092842" y="1384910"/>
            <a:ext cx="360000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9" name="Rektangel 49"/>
          <p:cNvSpPr/>
          <p:nvPr/>
        </p:nvSpPr>
        <p:spPr>
          <a:xfrm>
            <a:off x="6624825" y="1425261"/>
            <a:ext cx="828000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0" name="Tekstboks 71"/>
          <p:cNvSpPr txBox="1"/>
          <p:nvPr/>
        </p:nvSpPr>
        <p:spPr>
          <a:xfrm>
            <a:off x="6222907" y="1560276"/>
            <a:ext cx="9653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600" dirty="0" smtClean="0">
                <a:solidFill>
                  <a:prstClr val="black"/>
                </a:solidFill>
                <a:latin typeface="Calibri"/>
              </a:rPr>
              <a:t>1000+ bp</a:t>
            </a:r>
            <a:endParaRPr lang="da-DK" sz="16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61" name="Tekstboks 61"/>
          <p:cNvSpPr txBox="1"/>
          <p:nvPr/>
        </p:nvSpPr>
        <p:spPr>
          <a:xfrm>
            <a:off x="1463867" y="2400398"/>
            <a:ext cx="1152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smtClean="0">
                <a:solidFill>
                  <a:prstClr val="black"/>
                </a:solidFill>
                <a:latin typeface="Calibri"/>
              </a:rPr>
              <a:t>Abundance</a:t>
            </a:r>
            <a:endParaRPr lang="en-GB" sz="1600" b="1" dirty="0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62" name="Lige pilforbindelse 60"/>
          <p:cNvCxnSpPr/>
          <p:nvPr/>
        </p:nvCxnSpPr>
        <p:spPr>
          <a:xfrm flipH="1">
            <a:off x="3245323" y="3110364"/>
            <a:ext cx="1047038" cy="10146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kstboks 61"/>
          <p:cNvSpPr txBox="1"/>
          <p:nvPr/>
        </p:nvSpPr>
        <p:spPr>
          <a:xfrm>
            <a:off x="3394329" y="3210836"/>
            <a:ext cx="922047" cy="338554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FFFFFF"/>
                </a:solidFill>
                <a:latin typeface="Calibri"/>
              </a:rPr>
              <a:t>Mapping</a:t>
            </a:r>
            <a:endParaRPr lang="en-GB" sz="1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64" name="Rektangel 49"/>
          <p:cNvSpPr/>
          <p:nvPr/>
        </p:nvSpPr>
        <p:spPr>
          <a:xfrm>
            <a:off x="1521432" y="3660006"/>
            <a:ext cx="972000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5" name="Rektangel 49"/>
          <p:cNvSpPr/>
          <p:nvPr/>
        </p:nvSpPr>
        <p:spPr>
          <a:xfrm>
            <a:off x="1550731" y="3375918"/>
            <a:ext cx="39041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6" name="Rektangel 49"/>
          <p:cNvSpPr/>
          <p:nvPr/>
        </p:nvSpPr>
        <p:spPr>
          <a:xfrm>
            <a:off x="1510662" y="3086955"/>
            <a:ext cx="972000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7" name="Rektangel 49"/>
          <p:cNvSpPr/>
          <p:nvPr/>
        </p:nvSpPr>
        <p:spPr>
          <a:xfrm>
            <a:off x="1709774" y="2992684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8" name="Rektangel 49"/>
          <p:cNvSpPr/>
          <p:nvPr/>
        </p:nvSpPr>
        <p:spPr>
          <a:xfrm>
            <a:off x="1941144" y="2991299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9" name="Rektangel 49"/>
          <p:cNvSpPr/>
          <p:nvPr/>
        </p:nvSpPr>
        <p:spPr>
          <a:xfrm>
            <a:off x="1481083" y="2991299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0" name="Rektangel 49"/>
          <p:cNvSpPr/>
          <p:nvPr/>
        </p:nvSpPr>
        <p:spPr>
          <a:xfrm>
            <a:off x="2169835" y="2989906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1" name="Rektangel 49"/>
          <p:cNvSpPr/>
          <p:nvPr/>
        </p:nvSpPr>
        <p:spPr>
          <a:xfrm>
            <a:off x="1787360" y="2904017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2" name="Rektangel 49"/>
          <p:cNvSpPr/>
          <p:nvPr/>
        </p:nvSpPr>
        <p:spPr>
          <a:xfrm>
            <a:off x="2018730" y="2902632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3" name="Rektangel 49"/>
          <p:cNvSpPr/>
          <p:nvPr/>
        </p:nvSpPr>
        <p:spPr>
          <a:xfrm>
            <a:off x="1558669" y="2902632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4" name="Rektangel 49"/>
          <p:cNvSpPr/>
          <p:nvPr/>
        </p:nvSpPr>
        <p:spPr>
          <a:xfrm>
            <a:off x="2247421" y="2901239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5" name="Rektangel 49"/>
          <p:cNvSpPr/>
          <p:nvPr/>
        </p:nvSpPr>
        <p:spPr>
          <a:xfrm>
            <a:off x="1690378" y="2815350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6" name="Rektangel 49"/>
          <p:cNvSpPr/>
          <p:nvPr/>
        </p:nvSpPr>
        <p:spPr>
          <a:xfrm>
            <a:off x="1921748" y="2813965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7" name="Rektangel 49"/>
          <p:cNvSpPr/>
          <p:nvPr/>
        </p:nvSpPr>
        <p:spPr>
          <a:xfrm>
            <a:off x="1461687" y="2813965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8" name="Rektangel 49"/>
          <p:cNvSpPr/>
          <p:nvPr/>
        </p:nvSpPr>
        <p:spPr>
          <a:xfrm>
            <a:off x="2150439" y="2812572"/>
            <a:ext cx="216024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2662031" y="2878862"/>
            <a:ext cx="4026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3x</a:t>
            </a:r>
          </a:p>
          <a:p>
            <a:r>
              <a:rPr lang="en-US" dirty="0" smtClean="0"/>
              <a:t>1x</a:t>
            </a:r>
          </a:p>
          <a:p>
            <a:r>
              <a:rPr lang="en-US" dirty="0" smtClean="0"/>
              <a:t>1x</a:t>
            </a:r>
          </a:p>
          <a:p>
            <a:r>
              <a:rPr lang="en-US" dirty="0" smtClean="0"/>
              <a:t>2x</a:t>
            </a:r>
            <a:endParaRPr lang="da-DK" dirty="0"/>
          </a:p>
        </p:txBody>
      </p:sp>
      <p:sp>
        <p:nvSpPr>
          <p:cNvPr id="80" name="Rektangel 49"/>
          <p:cNvSpPr/>
          <p:nvPr/>
        </p:nvSpPr>
        <p:spPr>
          <a:xfrm>
            <a:off x="1791408" y="3290054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1" name="Rektangel 49"/>
          <p:cNvSpPr/>
          <p:nvPr/>
        </p:nvSpPr>
        <p:spPr>
          <a:xfrm>
            <a:off x="2022778" y="3288669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2" name="Rektangel 49"/>
          <p:cNvSpPr/>
          <p:nvPr/>
        </p:nvSpPr>
        <p:spPr>
          <a:xfrm>
            <a:off x="1562717" y="3288669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3" name="Rektangel 49"/>
          <p:cNvSpPr/>
          <p:nvPr/>
        </p:nvSpPr>
        <p:spPr>
          <a:xfrm>
            <a:off x="2251469" y="3287276"/>
            <a:ext cx="216024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4" name="Rektangel 49"/>
          <p:cNvSpPr/>
          <p:nvPr/>
        </p:nvSpPr>
        <p:spPr>
          <a:xfrm>
            <a:off x="1778580" y="3563805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5" name="Rektangel 49"/>
          <p:cNvSpPr/>
          <p:nvPr/>
        </p:nvSpPr>
        <p:spPr>
          <a:xfrm>
            <a:off x="2009950" y="3562420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6" name="Rektangel 49"/>
          <p:cNvSpPr/>
          <p:nvPr/>
        </p:nvSpPr>
        <p:spPr>
          <a:xfrm>
            <a:off x="1549889" y="3562420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7" name="Rektangel 49"/>
          <p:cNvSpPr/>
          <p:nvPr/>
        </p:nvSpPr>
        <p:spPr>
          <a:xfrm>
            <a:off x="2238641" y="3561027"/>
            <a:ext cx="216024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8" name="Rektangel 49"/>
          <p:cNvSpPr/>
          <p:nvPr/>
        </p:nvSpPr>
        <p:spPr>
          <a:xfrm>
            <a:off x="6884842" y="1191360"/>
            <a:ext cx="360000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9" name="Rektangel 49"/>
          <p:cNvSpPr/>
          <p:nvPr/>
        </p:nvSpPr>
        <p:spPr>
          <a:xfrm>
            <a:off x="5445690" y="3276712"/>
            <a:ext cx="792000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0" name="Rektangel 49"/>
          <p:cNvSpPr/>
          <p:nvPr/>
        </p:nvSpPr>
        <p:spPr>
          <a:xfrm>
            <a:off x="6286313" y="3138828"/>
            <a:ext cx="396000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1" name="Rektangel 49"/>
          <p:cNvSpPr/>
          <p:nvPr/>
        </p:nvSpPr>
        <p:spPr>
          <a:xfrm>
            <a:off x="5445690" y="3130951"/>
            <a:ext cx="756000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2" name="Rektangel 49"/>
          <p:cNvSpPr/>
          <p:nvPr/>
        </p:nvSpPr>
        <p:spPr>
          <a:xfrm>
            <a:off x="5896890" y="2987316"/>
            <a:ext cx="360000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3" name="Rektangel 49"/>
          <p:cNvSpPr/>
          <p:nvPr/>
        </p:nvSpPr>
        <p:spPr>
          <a:xfrm>
            <a:off x="5445690" y="3463090"/>
            <a:ext cx="828000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4" name="Rektangel 49"/>
          <p:cNvSpPr/>
          <p:nvPr/>
        </p:nvSpPr>
        <p:spPr>
          <a:xfrm>
            <a:off x="5445690" y="2983553"/>
            <a:ext cx="360000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95" name="Tekstboks 71"/>
          <p:cNvSpPr txBox="1"/>
          <p:nvPr/>
        </p:nvSpPr>
        <p:spPr>
          <a:xfrm>
            <a:off x="4528234" y="2864205"/>
            <a:ext cx="11933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000" b="1" i="1" dirty="0" smtClean="0">
                <a:solidFill>
                  <a:prstClr val="black"/>
                </a:solidFill>
                <a:latin typeface="Calibri"/>
              </a:rPr>
              <a:t>Species A</a:t>
            </a:r>
            <a:endParaRPr lang="da-DK" sz="1000" b="1" i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6" name="Tekstboks 71"/>
          <p:cNvSpPr txBox="1"/>
          <p:nvPr/>
        </p:nvSpPr>
        <p:spPr>
          <a:xfrm>
            <a:off x="4528234" y="3009552"/>
            <a:ext cx="11933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000" b="1" i="1" dirty="0" smtClean="0">
                <a:solidFill>
                  <a:prstClr val="black"/>
                </a:solidFill>
                <a:latin typeface="Calibri"/>
              </a:rPr>
              <a:t>Species B</a:t>
            </a:r>
            <a:endParaRPr lang="da-DK" sz="1000" b="1" i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7" name="Tekstboks 71"/>
          <p:cNvSpPr txBox="1"/>
          <p:nvPr/>
        </p:nvSpPr>
        <p:spPr>
          <a:xfrm>
            <a:off x="4561511" y="3163519"/>
            <a:ext cx="11933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000" b="1" i="1" dirty="0" smtClean="0">
                <a:solidFill>
                  <a:prstClr val="black"/>
                </a:solidFill>
                <a:latin typeface="Calibri"/>
              </a:rPr>
              <a:t>Species C</a:t>
            </a:r>
            <a:endParaRPr lang="da-DK" sz="1000" b="1" i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98" name="Tekstboks 71"/>
          <p:cNvSpPr txBox="1"/>
          <p:nvPr/>
        </p:nvSpPr>
        <p:spPr>
          <a:xfrm>
            <a:off x="4579854" y="3348720"/>
            <a:ext cx="11933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000" b="1" i="1" dirty="0" smtClean="0">
                <a:solidFill>
                  <a:prstClr val="black"/>
                </a:solidFill>
                <a:latin typeface="Calibri"/>
              </a:rPr>
              <a:t>Species D</a:t>
            </a:r>
            <a:endParaRPr lang="da-DK" sz="1000" b="1" i="1" dirty="0">
              <a:solidFill>
                <a:prstClr val="black"/>
              </a:solidFill>
              <a:latin typeface="Calibri"/>
            </a:endParaRPr>
          </a:p>
        </p:txBody>
      </p:sp>
      <p:cxnSp>
        <p:nvCxnSpPr>
          <p:cNvPr id="99" name="Lige pilforbindelse 60"/>
          <p:cNvCxnSpPr/>
          <p:nvPr/>
        </p:nvCxnSpPr>
        <p:spPr>
          <a:xfrm flipH="1">
            <a:off x="6178232" y="1898830"/>
            <a:ext cx="674362" cy="840123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kstboks 61"/>
          <p:cNvSpPr txBox="1"/>
          <p:nvPr/>
        </p:nvSpPr>
        <p:spPr>
          <a:xfrm>
            <a:off x="6447375" y="2400398"/>
            <a:ext cx="810438" cy="338554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FFFFFF"/>
                </a:solidFill>
                <a:latin typeface="Calibri"/>
              </a:rPr>
              <a:t>Binning</a:t>
            </a:r>
            <a:endParaRPr lang="en-GB" sz="1600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112" name="Rektangel 49"/>
          <p:cNvSpPr/>
          <p:nvPr/>
        </p:nvSpPr>
        <p:spPr>
          <a:xfrm>
            <a:off x="2225974" y="4060578"/>
            <a:ext cx="396000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3" name="Rektangel 49"/>
          <p:cNvSpPr/>
          <p:nvPr/>
        </p:nvSpPr>
        <p:spPr>
          <a:xfrm>
            <a:off x="1427524" y="4060578"/>
            <a:ext cx="756000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4" name="Rektangel 49"/>
          <p:cNvSpPr/>
          <p:nvPr/>
        </p:nvSpPr>
        <p:spPr>
          <a:xfrm>
            <a:off x="2448123" y="3951133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5" name="Rektangel 49"/>
          <p:cNvSpPr/>
          <p:nvPr/>
        </p:nvSpPr>
        <p:spPr>
          <a:xfrm>
            <a:off x="2181987" y="3951133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7" name="Rektangel 49"/>
          <p:cNvSpPr/>
          <p:nvPr/>
        </p:nvSpPr>
        <p:spPr>
          <a:xfrm>
            <a:off x="1685412" y="3951133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8" name="Rektangel 49"/>
          <p:cNvSpPr/>
          <p:nvPr/>
        </p:nvSpPr>
        <p:spPr>
          <a:xfrm>
            <a:off x="1921063" y="3951133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19" name="Rektangel 49"/>
          <p:cNvSpPr/>
          <p:nvPr/>
        </p:nvSpPr>
        <p:spPr>
          <a:xfrm>
            <a:off x="1413420" y="3951133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0" name="Rektangel 49"/>
          <p:cNvSpPr/>
          <p:nvPr/>
        </p:nvSpPr>
        <p:spPr>
          <a:xfrm>
            <a:off x="1962241" y="3375868"/>
            <a:ext cx="442566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1" name="Rektangel 49"/>
          <p:cNvSpPr/>
          <p:nvPr/>
        </p:nvSpPr>
        <p:spPr>
          <a:xfrm>
            <a:off x="2324327" y="3861335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2" name="Rektangel 49"/>
          <p:cNvSpPr/>
          <p:nvPr/>
        </p:nvSpPr>
        <p:spPr>
          <a:xfrm>
            <a:off x="2035431" y="3861335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3" name="Rektangel 49"/>
          <p:cNvSpPr/>
          <p:nvPr/>
        </p:nvSpPr>
        <p:spPr>
          <a:xfrm>
            <a:off x="1521432" y="3861335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24" name="Rektangel 49"/>
          <p:cNvSpPr/>
          <p:nvPr/>
        </p:nvSpPr>
        <p:spPr>
          <a:xfrm>
            <a:off x="1787360" y="3861335"/>
            <a:ext cx="216024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33" name="Tekstboks 61"/>
          <p:cNvSpPr txBox="1"/>
          <p:nvPr/>
        </p:nvSpPr>
        <p:spPr>
          <a:xfrm>
            <a:off x="4869250" y="2476796"/>
            <a:ext cx="8164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smtClean="0">
                <a:solidFill>
                  <a:prstClr val="black"/>
                </a:solidFill>
                <a:latin typeface="Calibri"/>
              </a:rPr>
              <a:t>Species</a:t>
            </a:r>
            <a:endParaRPr lang="en-GB" sz="1600" b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534349" y="391789"/>
            <a:ext cx="1019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Sample1</a:t>
            </a:r>
            <a:endParaRPr lang="en-US" dirty="0"/>
          </a:p>
        </p:txBody>
      </p:sp>
      <p:cxnSp>
        <p:nvCxnSpPr>
          <p:cNvPr id="101" name="Lige pilforbindelse 60"/>
          <p:cNvCxnSpPr/>
          <p:nvPr/>
        </p:nvCxnSpPr>
        <p:spPr>
          <a:xfrm>
            <a:off x="2125163" y="4388376"/>
            <a:ext cx="1140113" cy="313095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4465056" y="1898830"/>
            <a:ext cx="2387538" cy="2124311"/>
          </a:xfrm>
          <a:prstGeom prst="straightConnector1">
            <a:avLst/>
          </a:prstGeom>
          <a:ln w="762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9" name="image5.ti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852594" y="3648611"/>
            <a:ext cx="1751509" cy="1614252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130" name="Lige pilforbindelse 60"/>
          <p:cNvCxnSpPr/>
          <p:nvPr/>
        </p:nvCxnSpPr>
        <p:spPr>
          <a:xfrm flipV="1">
            <a:off x="5896890" y="4455737"/>
            <a:ext cx="727935" cy="448384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47" descr="Screen Shot 2014-11-14 at 12.57.25 A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2552" y="4455737"/>
            <a:ext cx="2529634" cy="745275"/>
          </a:xfrm>
          <a:prstGeom prst="rect">
            <a:avLst/>
          </a:prstGeom>
        </p:spPr>
      </p:pic>
      <p:sp>
        <p:nvSpPr>
          <p:cNvPr id="106" name="Tekstboks 71"/>
          <p:cNvSpPr txBox="1"/>
          <p:nvPr/>
        </p:nvSpPr>
        <p:spPr>
          <a:xfrm>
            <a:off x="3394329" y="1735209"/>
            <a:ext cx="1133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1600" dirty="0" smtClean="0">
                <a:solidFill>
                  <a:prstClr val="black"/>
                </a:solidFill>
                <a:latin typeface="Calibri"/>
              </a:rPr>
              <a:t>100-150 bp</a:t>
            </a:r>
            <a:endParaRPr lang="da-DK" sz="16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0" name="Tekstboks 61"/>
          <p:cNvSpPr txBox="1"/>
          <p:nvPr/>
        </p:nvSpPr>
        <p:spPr>
          <a:xfrm>
            <a:off x="3369372" y="4049822"/>
            <a:ext cx="22948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b="1" dirty="0" smtClean="0">
                <a:solidFill>
                  <a:prstClr val="black"/>
                </a:solidFill>
                <a:latin typeface="Calibri"/>
              </a:rPr>
              <a:t>Samples by species table</a:t>
            </a:r>
            <a:endParaRPr lang="en-GB" sz="1600" b="1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02" name="Rounded Rectangle 101"/>
          <p:cNvSpPr/>
          <p:nvPr/>
        </p:nvSpPr>
        <p:spPr>
          <a:xfrm>
            <a:off x="4501228" y="2462460"/>
            <a:ext cx="2280082" cy="827594"/>
          </a:xfrm>
          <a:prstGeom prst="round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IGS diversity analysis method</a:t>
            </a:r>
          </a:p>
          <a:p>
            <a:pPr algn="ctr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8206" y="5201012"/>
            <a:ext cx="7352826" cy="1569660"/>
          </a:xfrm>
          <a:prstGeom prst="rect">
            <a:avLst/>
          </a:prstGeom>
          <a:solidFill>
            <a:srgbClr val="1F497D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rgbClr val="FFFFFF"/>
                </a:solidFill>
              </a:rPr>
              <a:t>A whole framework with potentials: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>
                <a:solidFill>
                  <a:srgbClr val="FFFFFF"/>
                </a:solidFill>
              </a:rPr>
              <a:t>Alpha diversity ( richness, evenness) (Chao1, ACE estimators, etc.)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>
                <a:solidFill>
                  <a:srgbClr val="FFFFFF"/>
                </a:solidFill>
              </a:rPr>
              <a:t>Beta diversity ( abundance-based, incidence-based) 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rgbClr val="FFFFFF"/>
                </a:solidFill>
              </a:rPr>
              <a:t>Scalable, efficient: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>
                <a:solidFill>
                  <a:srgbClr val="FFFFFF"/>
                </a:solidFill>
              </a:rPr>
              <a:t>Based on efficient k-mer counting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>
                <a:solidFill>
                  <a:srgbClr val="FFFFFF"/>
                </a:solidFill>
              </a:rPr>
              <a:t>Using subsamples may be possible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1521432" y="162120"/>
            <a:ext cx="7071969" cy="461665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A typical pipeline of </a:t>
            </a:r>
            <a:r>
              <a:rPr lang="en-US" sz="2400" dirty="0" err="1" smtClean="0">
                <a:solidFill>
                  <a:schemeClr val="bg1"/>
                </a:solidFill>
              </a:rPr>
              <a:t>metagenome</a:t>
            </a:r>
            <a:r>
              <a:rPr lang="en-US" sz="2400" dirty="0" smtClean="0">
                <a:solidFill>
                  <a:schemeClr val="bg1"/>
                </a:solidFill>
              </a:rPr>
              <a:t> diversity analysis 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E7218-4B15-ED49-B517-CE12D415F1A0}" type="slidenum">
              <a:rPr lang="en-US" smtClean="0"/>
              <a:t>7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23838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4927"/>
    </mc:Choice>
    <mc:Fallback xmlns="">
      <p:transition xmlns:p14="http://schemas.microsoft.com/office/powerpoint/2010/main" advTm="64927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image8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3747" y="1074672"/>
            <a:ext cx="7711103" cy="578332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4" name="Group 144"/>
          <p:cNvGrpSpPr/>
          <p:nvPr/>
        </p:nvGrpSpPr>
        <p:grpSpPr>
          <a:xfrm>
            <a:off x="2199596" y="4322944"/>
            <a:ext cx="1684818" cy="485693"/>
            <a:chOff x="-1" y="-1"/>
            <a:chExt cx="2396185" cy="690763"/>
          </a:xfrm>
        </p:grpSpPr>
        <p:sp>
          <p:nvSpPr>
            <p:cNvPr id="142" name="Shape 142"/>
            <p:cNvSpPr/>
            <p:nvPr/>
          </p:nvSpPr>
          <p:spPr>
            <a:xfrm>
              <a:off x="-1" y="-1"/>
              <a:ext cx="2396185" cy="690763"/>
            </a:xfrm>
            <a:prstGeom prst="rect">
              <a:avLst/>
            </a:prstGeom>
            <a:blipFill rotWithShape="1">
              <a:blip r:embed="rId4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-1" y="71801"/>
              <a:ext cx="2396184" cy="547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>
                <a:defRPr sz="3500">
                  <a:solidFill>
                    <a:srgbClr val="FFFFFF"/>
                  </a:solidFill>
                </a:defRPr>
              </a:lvl1pPr>
            </a:lstStyle>
            <a:p>
              <a:pPr lvl="0" algn="ctr">
                <a:defRPr sz="1800">
                  <a:solidFill>
                    <a:srgbClr val="000000"/>
                  </a:solidFill>
                </a:defRPr>
              </a:pPr>
              <a:r>
                <a:rPr sz="2500" dirty="0"/>
                <a:t>khmer</a:t>
              </a:r>
            </a:p>
          </p:txBody>
        </p:sp>
      </p:grpSp>
      <p:grpSp>
        <p:nvGrpSpPr>
          <p:cNvPr id="147" name="Group 147"/>
          <p:cNvGrpSpPr/>
          <p:nvPr/>
        </p:nvGrpSpPr>
        <p:grpSpPr>
          <a:xfrm>
            <a:off x="4352877" y="4322944"/>
            <a:ext cx="1684818" cy="485693"/>
            <a:chOff x="-1" y="-1"/>
            <a:chExt cx="2396185" cy="690763"/>
          </a:xfrm>
        </p:grpSpPr>
        <p:sp>
          <p:nvSpPr>
            <p:cNvPr id="145" name="Shape 145"/>
            <p:cNvSpPr/>
            <p:nvPr/>
          </p:nvSpPr>
          <p:spPr>
            <a:xfrm>
              <a:off x="-1" y="-1"/>
              <a:ext cx="2396185" cy="690763"/>
            </a:xfrm>
            <a:prstGeom prst="rect">
              <a:avLst/>
            </a:prstGeom>
            <a:blipFill rotWithShape="1">
              <a:blip r:embed="rId4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800"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-1" y="71801"/>
              <a:ext cx="2396184" cy="5471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>
                <a:defRPr sz="3500">
                  <a:solidFill>
                    <a:srgbClr val="FFFFFF"/>
                  </a:solidFill>
                </a:defRPr>
              </a:lvl1pPr>
            </a:lstStyle>
            <a:p>
              <a:pPr lvl="0" algn="ctr">
                <a:defRPr sz="1800">
                  <a:solidFill>
                    <a:srgbClr val="000000"/>
                  </a:solidFill>
                </a:defRPr>
              </a:pPr>
              <a:r>
                <a:rPr sz="2500" dirty="0"/>
                <a:t>diginorm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927412" y="537882"/>
            <a:ext cx="5588000" cy="646331"/>
          </a:xfrm>
          <a:prstGeom prst="rect">
            <a:avLst/>
          </a:prstGeom>
          <a:solidFill>
            <a:srgbClr val="37609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FFFFFF"/>
                </a:solidFill>
              </a:rPr>
              <a:t>Improve the pipeline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87660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4-24 at 12.23.2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1037"/>
            <a:ext cx="9144000" cy="2667000"/>
          </a:xfrm>
          <a:prstGeom prst="rect">
            <a:avLst/>
          </a:prstGeom>
        </p:spPr>
      </p:pic>
      <p:pic>
        <p:nvPicPr>
          <p:cNvPr id="3" name="Picture 2" descr="Screen Shot 2015-04-24 at 12.23.30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87399"/>
            <a:ext cx="9144000" cy="2909963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344909" y="296236"/>
            <a:ext cx="8685427" cy="7856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>
                <a:solidFill>
                  <a:srgbClr val="FFFFFF"/>
                </a:solidFill>
              </a:rPr>
              <a:t>Digital normalization removes redundant reads and retains true information, with low memory usage 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FE7218-4B15-ED49-B517-CE12D415F1A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13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3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3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3.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1452</TotalTime>
  <Words>536</Words>
  <Application>Microsoft Macintosh PowerPoint</Application>
  <PresentationFormat>On-screen Show (4:3)</PresentationFormat>
  <Paragraphs>137</Paragraphs>
  <Slides>15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Semi-streaming approaches to analyze errors</vt:lpstr>
      <vt:lpstr>Saturation curve of a real and a simulated E. coli read data set. </vt:lpstr>
      <vt:lpstr>Efficient k-mer error trimming</vt:lpstr>
      <vt:lpstr>PowerPoint Presentation</vt:lpstr>
    </vt:vector>
  </TitlesOfParts>
  <Company>Michigan State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Qingpeng Zhang</dc:creator>
  <cp:lastModifiedBy>Qingpeng Zhang</cp:lastModifiedBy>
  <cp:revision>6</cp:revision>
  <dcterms:created xsi:type="dcterms:W3CDTF">2015-04-28T02:35:40Z</dcterms:created>
  <dcterms:modified xsi:type="dcterms:W3CDTF">2015-04-29T02:47:41Z</dcterms:modified>
</cp:coreProperties>
</file>

<file path=docProps/thumbnail.jpeg>
</file>